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31" r:id="rId2"/>
    <p:sldId id="333" r:id="rId3"/>
    <p:sldId id="359" r:id="rId4"/>
    <p:sldId id="360" r:id="rId5"/>
    <p:sldId id="334" r:id="rId6"/>
    <p:sldId id="335" r:id="rId7"/>
    <p:sldId id="352" r:id="rId8"/>
    <p:sldId id="353" r:id="rId9"/>
    <p:sldId id="354" r:id="rId10"/>
    <p:sldId id="361" r:id="rId11"/>
    <p:sldId id="362" r:id="rId12"/>
    <p:sldId id="363" r:id="rId13"/>
    <p:sldId id="364" r:id="rId14"/>
    <p:sldId id="343" r:id="rId15"/>
    <p:sldId id="344" r:id="rId16"/>
    <p:sldId id="355" r:id="rId17"/>
    <p:sldId id="345" r:id="rId18"/>
    <p:sldId id="346" r:id="rId19"/>
    <p:sldId id="365" r:id="rId20"/>
    <p:sldId id="366" r:id="rId21"/>
    <p:sldId id="367" r:id="rId22"/>
    <p:sldId id="368" r:id="rId23"/>
    <p:sldId id="369" r:id="rId24"/>
    <p:sldId id="371" r:id="rId25"/>
    <p:sldId id="347" r:id="rId26"/>
    <p:sldId id="357" r:id="rId27"/>
    <p:sldId id="358" r:id="rId28"/>
    <p:sldId id="342"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2D980A-C644-44F5-ACC0-F06ECEB23140}" v="7" dt="2024-09-27T18:02:22.6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71" autoAdjust="0"/>
    <p:restoredTop sz="94660"/>
  </p:normalViewPr>
  <p:slideViewPr>
    <p:cSldViewPr snapToGrid="0">
      <p:cViewPr varScale="1">
        <p:scale>
          <a:sx n="93" d="100"/>
          <a:sy n="93" d="100"/>
        </p:scale>
        <p:origin x="84" y="49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Bley" userId="e461f2aa-5bfb-447c-ade4-3fe568a9d2f0" providerId="ADAL" clId="{F62D980A-C644-44F5-ACC0-F06ECEB23140}"/>
    <pc:docChg chg="undo custSel addSld delSld modSld">
      <pc:chgData name="John Bley" userId="e461f2aa-5bfb-447c-ade4-3fe568a9d2f0" providerId="ADAL" clId="{F62D980A-C644-44F5-ACC0-F06ECEB23140}" dt="2024-09-27T18:03:20.624" v="2404" actId="20577"/>
      <pc:docMkLst>
        <pc:docMk/>
      </pc:docMkLst>
      <pc:sldChg chg="modSp mod">
        <pc:chgData name="John Bley" userId="e461f2aa-5bfb-447c-ade4-3fe568a9d2f0" providerId="ADAL" clId="{F62D980A-C644-44F5-ACC0-F06ECEB23140}" dt="2024-09-20T18:33:35.087" v="87" actId="20577"/>
        <pc:sldMkLst>
          <pc:docMk/>
          <pc:sldMk cId="578824985" sldId="331"/>
        </pc:sldMkLst>
        <pc:spChg chg="mod">
          <ac:chgData name="John Bley" userId="e461f2aa-5bfb-447c-ade4-3fe568a9d2f0" providerId="ADAL" clId="{F62D980A-C644-44F5-ACC0-F06ECEB23140}" dt="2024-09-20T18:29:56.353" v="3" actId="255"/>
          <ac:spMkLst>
            <pc:docMk/>
            <pc:sldMk cId="578824985" sldId="331"/>
            <ac:spMk id="2" creationId="{105C6AF5-1068-4264-C1D6-CE8DDD182386}"/>
          </ac:spMkLst>
        </pc:spChg>
        <pc:spChg chg="mod">
          <ac:chgData name="John Bley" userId="e461f2aa-5bfb-447c-ade4-3fe568a9d2f0" providerId="ADAL" clId="{F62D980A-C644-44F5-ACC0-F06ECEB23140}" dt="2024-09-20T18:33:35.087" v="87" actId="20577"/>
          <ac:spMkLst>
            <pc:docMk/>
            <pc:sldMk cId="578824985" sldId="331"/>
            <ac:spMk id="7" creationId="{E14CA33B-783A-F6A9-AE4D-8005EF51FBDC}"/>
          </ac:spMkLst>
        </pc:spChg>
      </pc:sldChg>
      <pc:sldChg chg="modSp mod">
        <pc:chgData name="John Bley" userId="e461f2aa-5bfb-447c-ade4-3fe568a9d2f0" providerId="ADAL" clId="{F62D980A-C644-44F5-ACC0-F06ECEB23140}" dt="2024-09-20T19:51:39.244" v="2267" actId="313"/>
        <pc:sldMkLst>
          <pc:docMk/>
          <pc:sldMk cId="1899361896" sldId="334"/>
        </pc:sldMkLst>
        <pc:spChg chg="mod">
          <ac:chgData name="John Bley" userId="e461f2aa-5bfb-447c-ade4-3fe568a9d2f0" providerId="ADAL" clId="{F62D980A-C644-44F5-ACC0-F06ECEB23140}" dt="2024-09-20T19:51:39.244" v="2267" actId="313"/>
          <ac:spMkLst>
            <pc:docMk/>
            <pc:sldMk cId="1899361896" sldId="334"/>
            <ac:spMk id="3" creationId="{769F41F3-C2DF-D6A3-0D41-9C1EC8435333}"/>
          </ac:spMkLst>
        </pc:spChg>
      </pc:sldChg>
      <pc:sldChg chg="modSp mod">
        <pc:chgData name="John Bley" userId="e461f2aa-5bfb-447c-ade4-3fe568a9d2f0" providerId="ADAL" clId="{F62D980A-C644-44F5-ACC0-F06ECEB23140}" dt="2024-09-20T18:46:50.246" v="442" actId="27636"/>
        <pc:sldMkLst>
          <pc:docMk/>
          <pc:sldMk cId="1769706288" sldId="335"/>
        </pc:sldMkLst>
        <pc:spChg chg="mod">
          <ac:chgData name="John Bley" userId="e461f2aa-5bfb-447c-ade4-3fe568a9d2f0" providerId="ADAL" clId="{F62D980A-C644-44F5-ACC0-F06ECEB23140}" dt="2024-09-20T18:46:50.246" v="442" actId="27636"/>
          <ac:spMkLst>
            <pc:docMk/>
            <pc:sldMk cId="1769706288" sldId="335"/>
            <ac:spMk id="2" creationId="{17442250-ACE9-9AD6-B832-455416B00C2C}"/>
          </ac:spMkLst>
        </pc:spChg>
      </pc:sldChg>
      <pc:sldChg chg="del">
        <pc:chgData name="John Bley" userId="e461f2aa-5bfb-447c-ade4-3fe568a9d2f0" providerId="ADAL" clId="{F62D980A-C644-44F5-ACC0-F06ECEB23140}" dt="2024-09-20T19:24:08.312" v="1605" actId="2696"/>
        <pc:sldMkLst>
          <pc:docMk/>
          <pc:sldMk cId="618394597" sldId="340"/>
        </pc:sldMkLst>
      </pc:sldChg>
      <pc:sldChg chg="addSp delSp modSp mod">
        <pc:chgData name="John Bley" userId="e461f2aa-5bfb-447c-ade4-3fe568a9d2f0" providerId="ADAL" clId="{F62D980A-C644-44F5-ACC0-F06ECEB23140}" dt="2024-09-20T19:23:23.301" v="1604" actId="20577"/>
        <pc:sldMkLst>
          <pc:docMk/>
          <pc:sldMk cId="409310303" sldId="346"/>
        </pc:sldMkLst>
        <pc:spChg chg="del mod">
          <ac:chgData name="John Bley" userId="e461f2aa-5bfb-447c-ade4-3fe568a9d2f0" providerId="ADAL" clId="{F62D980A-C644-44F5-ACC0-F06ECEB23140}" dt="2024-09-20T19:12:28.598" v="1230" actId="21"/>
          <ac:spMkLst>
            <pc:docMk/>
            <pc:sldMk cId="409310303" sldId="346"/>
            <ac:spMk id="3" creationId="{957C3FF3-56A1-7DD3-14B6-FE1B8BB1B6E7}"/>
          </ac:spMkLst>
        </pc:spChg>
        <pc:spChg chg="add mod">
          <ac:chgData name="John Bley" userId="e461f2aa-5bfb-447c-ade4-3fe568a9d2f0" providerId="ADAL" clId="{F62D980A-C644-44F5-ACC0-F06ECEB23140}" dt="2024-09-20T19:23:23.301" v="1604" actId="20577"/>
          <ac:spMkLst>
            <pc:docMk/>
            <pc:sldMk cId="409310303" sldId="346"/>
            <ac:spMk id="4" creationId="{F1C4484A-3276-3C00-8067-0DBA530A1855}"/>
          </ac:spMkLst>
        </pc:spChg>
      </pc:sldChg>
      <pc:sldChg chg="modSp mod">
        <pc:chgData name="John Bley" userId="e461f2aa-5bfb-447c-ade4-3fe568a9d2f0" providerId="ADAL" clId="{F62D980A-C644-44F5-ACC0-F06ECEB23140}" dt="2024-09-20T18:47:11.106" v="444"/>
        <pc:sldMkLst>
          <pc:docMk/>
          <pc:sldMk cId="3033722042" sldId="352"/>
        </pc:sldMkLst>
        <pc:spChg chg="mod">
          <ac:chgData name="John Bley" userId="e461f2aa-5bfb-447c-ade4-3fe568a9d2f0" providerId="ADAL" clId="{F62D980A-C644-44F5-ACC0-F06ECEB23140}" dt="2024-09-20T18:47:11.106" v="444"/>
          <ac:spMkLst>
            <pc:docMk/>
            <pc:sldMk cId="3033722042" sldId="352"/>
            <ac:spMk id="2" creationId="{17442250-ACE9-9AD6-B832-455416B00C2C}"/>
          </ac:spMkLst>
        </pc:spChg>
      </pc:sldChg>
      <pc:sldChg chg="modSp mod">
        <pc:chgData name="John Bley" userId="e461f2aa-5bfb-447c-ade4-3fe568a9d2f0" providerId="ADAL" clId="{F62D980A-C644-44F5-ACC0-F06ECEB23140}" dt="2024-09-20T18:47:22.405" v="446"/>
        <pc:sldMkLst>
          <pc:docMk/>
          <pc:sldMk cId="2719617429" sldId="353"/>
        </pc:sldMkLst>
        <pc:spChg chg="mod">
          <ac:chgData name="John Bley" userId="e461f2aa-5bfb-447c-ade4-3fe568a9d2f0" providerId="ADAL" clId="{F62D980A-C644-44F5-ACC0-F06ECEB23140}" dt="2024-09-20T18:47:22.405" v="446"/>
          <ac:spMkLst>
            <pc:docMk/>
            <pc:sldMk cId="2719617429" sldId="353"/>
            <ac:spMk id="2" creationId="{17442250-ACE9-9AD6-B832-455416B00C2C}"/>
          </ac:spMkLst>
        </pc:spChg>
      </pc:sldChg>
      <pc:sldChg chg="modSp del mod">
        <pc:chgData name="John Bley" userId="e461f2aa-5bfb-447c-ade4-3fe568a9d2f0" providerId="ADAL" clId="{F62D980A-C644-44F5-ACC0-F06ECEB23140}" dt="2024-09-20T19:43:08.769" v="1999" actId="2696"/>
        <pc:sldMkLst>
          <pc:docMk/>
          <pc:sldMk cId="2408813701" sldId="356"/>
        </pc:sldMkLst>
        <pc:spChg chg="mod">
          <ac:chgData name="John Bley" userId="e461f2aa-5bfb-447c-ade4-3fe568a9d2f0" providerId="ADAL" clId="{F62D980A-C644-44F5-ACC0-F06ECEB23140}" dt="2024-09-20T19:42:36.745" v="1996" actId="27636"/>
          <ac:spMkLst>
            <pc:docMk/>
            <pc:sldMk cId="2408813701" sldId="356"/>
            <ac:spMk id="3" creationId="{A8C26686-78B8-CC8E-638D-8CA6AB856E61}"/>
          </ac:spMkLst>
        </pc:spChg>
      </pc:sldChg>
      <pc:sldChg chg="new del">
        <pc:chgData name="John Bley" userId="e461f2aa-5bfb-447c-ade4-3fe568a9d2f0" providerId="ADAL" clId="{F62D980A-C644-44F5-ACC0-F06ECEB23140}" dt="2024-09-20T18:35:23.881" v="89" actId="680"/>
        <pc:sldMkLst>
          <pc:docMk/>
          <pc:sldMk cId="2679133300" sldId="359"/>
        </pc:sldMkLst>
      </pc:sldChg>
      <pc:sldChg chg="modSp new mod">
        <pc:chgData name="John Bley" userId="e461f2aa-5bfb-447c-ade4-3fe568a9d2f0" providerId="ADAL" clId="{F62D980A-C644-44F5-ACC0-F06ECEB23140}" dt="2024-09-20T19:26:58.842" v="1646" actId="255"/>
        <pc:sldMkLst>
          <pc:docMk/>
          <pc:sldMk cId="3116208773" sldId="359"/>
        </pc:sldMkLst>
        <pc:spChg chg="mod">
          <ac:chgData name="John Bley" userId="e461f2aa-5bfb-447c-ade4-3fe568a9d2f0" providerId="ADAL" clId="{F62D980A-C644-44F5-ACC0-F06ECEB23140}" dt="2024-09-20T18:35:43.118" v="123" actId="20577"/>
          <ac:spMkLst>
            <pc:docMk/>
            <pc:sldMk cId="3116208773" sldId="359"/>
            <ac:spMk id="2" creationId="{5F53460C-EDED-A283-F044-26094281E686}"/>
          </ac:spMkLst>
        </pc:spChg>
        <pc:spChg chg="mod">
          <ac:chgData name="John Bley" userId="e461f2aa-5bfb-447c-ade4-3fe568a9d2f0" providerId="ADAL" clId="{F62D980A-C644-44F5-ACC0-F06ECEB23140}" dt="2024-09-20T19:26:58.842" v="1646" actId="255"/>
          <ac:spMkLst>
            <pc:docMk/>
            <pc:sldMk cId="3116208773" sldId="359"/>
            <ac:spMk id="3" creationId="{0F177005-F132-F83A-0EC0-A68CBC8C13DE}"/>
          </ac:spMkLst>
        </pc:spChg>
      </pc:sldChg>
      <pc:sldChg chg="delSp modSp new mod">
        <pc:chgData name="John Bley" userId="e461f2aa-5bfb-447c-ade4-3fe568a9d2f0" providerId="ADAL" clId="{F62D980A-C644-44F5-ACC0-F06ECEB23140}" dt="2024-09-20T18:42:52.388" v="362" actId="14100"/>
        <pc:sldMkLst>
          <pc:docMk/>
          <pc:sldMk cId="3183475445" sldId="360"/>
        </pc:sldMkLst>
        <pc:spChg chg="del">
          <ac:chgData name="John Bley" userId="e461f2aa-5bfb-447c-ade4-3fe568a9d2f0" providerId="ADAL" clId="{F62D980A-C644-44F5-ACC0-F06ECEB23140}" dt="2024-09-20T18:42:03.518" v="328" actId="21"/>
          <ac:spMkLst>
            <pc:docMk/>
            <pc:sldMk cId="3183475445" sldId="360"/>
            <ac:spMk id="2" creationId="{D9031847-685C-8716-40F8-389DEBD57B38}"/>
          </ac:spMkLst>
        </pc:spChg>
        <pc:spChg chg="mod">
          <ac:chgData name="John Bley" userId="e461f2aa-5bfb-447c-ade4-3fe568a9d2f0" providerId="ADAL" clId="{F62D980A-C644-44F5-ACC0-F06ECEB23140}" dt="2024-09-20T18:42:52.388" v="362" actId="14100"/>
          <ac:spMkLst>
            <pc:docMk/>
            <pc:sldMk cId="3183475445" sldId="360"/>
            <ac:spMk id="3" creationId="{20E3DC9C-FFA3-C367-BAE0-A0CE3771525A}"/>
          </ac:spMkLst>
        </pc:spChg>
      </pc:sldChg>
      <pc:sldChg chg="modSp new mod">
        <pc:chgData name="John Bley" userId="e461f2aa-5bfb-447c-ade4-3fe568a9d2f0" providerId="ADAL" clId="{F62D980A-C644-44F5-ACC0-F06ECEB23140}" dt="2024-09-20T18:51:45.842" v="547" actId="20577"/>
        <pc:sldMkLst>
          <pc:docMk/>
          <pc:sldMk cId="1102450279" sldId="361"/>
        </pc:sldMkLst>
        <pc:spChg chg="mod">
          <ac:chgData name="John Bley" userId="e461f2aa-5bfb-447c-ade4-3fe568a9d2f0" providerId="ADAL" clId="{F62D980A-C644-44F5-ACC0-F06ECEB23140}" dt="2024-09-20T18:51:45.842" v="547" actId="20577"/>
          <ac:spMkLst>
            <pc:docMk/>
            <pc:sldMk cId="1102450279" sldId="361"/>
            <ac:spMk id="2" creationId="{52199F03-DB9A-8CF5-90AD-087212693C98}"/>
          </ac:spMkLst>
        </pc:spChg>
        <pc:spChg chg="mod">
          <ac:chgData name="John Bley" userId="e461f2aa-5bfb-447c-ade4-3fe568a9d2f0" providerId="ADAL" clId="{F62D980A-C644-44F5-ACC0-F06ECEB23140}" dt="2024-09-20T18:49:02.755" v="541" actId="20577"/>
          <ac:spMkLst>
            <pc:docMk/>
            <pc:sldMk cId="1102450279" sldId="361"/>
            <ac:spMk id="3" creationId="{9D3BB33B-9C8A-C534-5617-35027DB1760A}"/>
          </ac:spMkLst>
        </pc:spChg>
      </pc:sldChg>
      <pc:sldChg chg="delSp modSp new mod">
        <pc:chgData name="John Bley" userId="e461f2aa-5bfb-447c-ade4-3fe568a9d2f0" providerId="ADAL" clId="{F62D980A-C644-44F5-ACC0-F06ECEB23140}" dt="2024-09-20T19:57:02.266" v="2278" actId="20577"/>
        <pc:sldMkLst>
          <pc:docMk/>
          <pc:sldMk cId="3491457955" sldId="362"/>
        </pc:sldMkLst>
        <pc:spChg chg="del">
          <ac:chgData name="John Bley" userId="e461f2aa-5bfb-447c-ade4-3fe568a9d2f0" providerId="ADAL" clId="{F62D980A-C644-44F5-ACC0-F06ECEB23140}" dt="2024-09-20T18:52:07.227" v="551" actId="21"/>
          <ac:spMkLst>
            <pc:docMk/>
            <pc:sldMk cId="3491457955" sldId="362"/>
            <ac:spMk id="2" creationId="{F06344A4-2F12-F5B3-F0A0-EE11C80E20CA}"/>
          </ac:spMkLst>
        </pc:spChg>
        <pc:spChg chg="mod">
          <ac:chgData name="John Bley" userId="e461f2aa-5bfb-447c-ade4-3fe568a9d2f0" providerId="ADAL" clId="{F62D980A-C644-44F5-ACC0-F06ECEB23140}" dt="2024-09-20T19:57:02.266" v="2278" actId="20577"/>
          <ac:spMkLst>
            <pc:docMk/>
            <pc:sldMk cId="3491457955" sldId="362"/>
            <ac:spMk id="3" creationId="{1B071611-FDEA-2884-D786-0DBAEBE8CB42}"/>
          </ac:spMkLst>
        </pc:spChg>
      </pc:sldChg>
      <pc:sldChg chg="new del">
        <pc:chgData name="John Bley" userId="e461f2aa-5bfb-447c-ade4-3fe568a9d2f0" providerId="ADAL" clId="{F62D980A-C644-44F5-ACC0-F06ECEB23140}" dt="2024-09-20T18:51:53.891" v="549" actId="680"/>
        <pc:sldMkLst>
          <pc:docMk/>
          <pc:sldMk cId="3715402597" sldId="362"/>
        </pc:sldMkLst>
      </pc:sldChg>
      <pc:sldChg chg="modSp new mod">
        <pc:chgData name="John Bley" userId="e461f2aa-5bfb-447c-ade4-3fe568a9d2f0" providerId="ADAL" clId="{F62D980A-C644-44F5-ACC0-F06ECEB23140}" dt="2024-09-20T18:57:50.995" v="616" actId="13926"/>
        <pc:sldMkLst>
          <pc:docMk/>
          <pc:sldMk cId="897011236" sldId="363"/>
        </pc:sldMkLst>
        <pc:spChg chg="mod">
          <ac:chgData name="John Bley" userId="e461f2aa-5bfb-447c-ade4-3fe568a9d2f0" providerId="ADAL" clId="{F62D980A-C644-44F5-ACC0-F06ECEB23140}" dt="2024-09-20T18:55:20.727" v="605" actId="20577"/>
          <ac:spMkLst>
            <pc:docMk/>
            <pc:sldMk cId="897011236" sldId="363"/>
            <ac:spMk id="2" creationId="{F849DBAC-7FDC-6F02-2C3D-EBD0760D162C}"/>
          </ac:spMkLst>
        </pc:spChg>
        <pc:spChg chg="mod">
          <ac:chgData name="John Bley" userId="e461f2aa-5bfb-447c-ade4-3fe568a9d2f0" providerId="ADAL" clId="{F62D980A-C644-44F5-ACC0-F06ECEB23140}" dt="2024-09-20T18:57:50.995" v="616" actId="13926"/>
          <ac:spMkLst>
            <pc:docMk/>
            <pc:sldMk cId="897011236" sldId="363"/>
            <ac:spMk id="3" creationId="{076FCECB-4E02-073C-C30C-C263EB2FB10D}"/>
          </ac:spMkLst>
        </pc:spChg>
      </pc:sldChg>
      <pc:sldChg chg="new del">
        <pc:chgData name="John Bley" userId="e461f2aa-5bfb-447c-ade4-3fe568a9d2f0" providerId="ADAL" clId="{F62D980A-C644-44F5-ACC0-F06ECEB23140}" dt="2024-09-20T18:59:52.274" v="618" actId="680"/>
        <pc:sldMkLst>
          <pc:docMk/>
          <pc:sldMk cId="104651964" sldId="364"/>
        </pc:sldMkLst>
      </pc:sldChg>
      <pc:sldChg chg="modSp new mod">
        <pc:chgData name="John Bley" userId="e461f2aa-5bfb-447c-ade4-3fe568a9d2f0" providerId="ADAL" clId="{F62D980A-C644-44F5-ACC0-F06ECEB23140}" dt="2024-09-20T19:05:53.139" v="1194" actId="20577"/>
        <pc:sldMkLst>
          <pc:docMk/>
          <pc:sldMk cId="2758133167" sldId="364"/>
        </pc:sldMkLst>
        <pc:spChg chg="mod">
          <ac:chgData name="John Bley" userId="e461f2aa-5bfb-447c-ade4-3fe568a9d2f0" providerId="ADAL" clId="{F62D980A-C644-44F5-ACC0-F06ECEB23140}" dt="2024-09-20T19:00:25.100" v="638" actId="20577"/>
          <ac:spMkLst>
            <pc:docMk/>
            <pc:sldMk cId="2758133167" sldId="364"/>
            <ac:spMk id="2" creationId="{554AA632-F8D3-F37E-C127-95C71B154AEE}"/>
          </ac:spMkLst>
        </pc:spChg>
        <pc:spChg chg="mod">
          <ac:chgData name="John Bley" userId="e461f2aa-5bfb-447c-ade4-3fe568a9d2f0" providerId="ADAL" clId="{F62D980A-C644-44F5-ACC0-F06ECEB23140}" dt="2024-09-20T19:05:53.139" v="1194" actId="20577"/>
          <ac:spMkLst>
            <pc:docMk/>
            <pc:sldMk cId="2758133167" sldId="364"/>
            <ac:spMk id="3" creationId="{E13F0642-B390-0551-8D20-AD4169578FAB}"/>
          </ac:spMkLst>
        </pc:spChg>
      </pc:sldChg>
      <pc:sldChg chg="new del">
        <pc:chgData name="John Bley" userId="e461f2aa-5bfb-447c-ade4-3fe568a9d2f0" providerId="ADAL" clId="{F62D980A-C644-44F5-ACC0-F06ECEB23140}" dt="2024-09-20T19:07:48.577" v="1210" actId="47"/>
        <pc:sldMkLst>
          <pc:docMk/>
          <pc:sldMk cId="1045658794" sldId="365"/>
        </pc:sldMkLst>
      </pc:sldChg>
      <pc:sldChg chg="delSp modSp new mod">
        <pc:chgData name="John Bley" userId="e461f2aa-5bfb-447c-ade4-3fe568a9d2f0" providerId="ADAL" clId="{F62D980A-C644-44F5-ACC0-F06ECEB23140}" dt="2024-09-20T19:28:25.703" v="1653" actId="122"/>
        <pc:sldMkLst>
          <pc:docMk/>
          <pc:sldMk cId="2373455718" sldId="365"/>
        </pc:sldMkLst>
        <pc:spChg chg="mod">
          <ac:chgData name="John Bley" userId="e461f2aa-5bfb-447c-ade4-3fe568a9d2f0" providerId="ADAL" clId="{F62D980A-C644-44F5-ACC0-F06ECEB23140}" dt="2024-09-20T19:28:25.703" v="1653" actId="122"/>
          <ac:spMkLst>
            <pc:docMk/>
            <pc:sldMk cId="2373455718" sldId="365"/>
            <ac:spMk id="2" creationId="{2286098C-5C53-6AA6-156B-F19E87559DF5}"/>
          </ac:spMkLst>
        </pc:spChg>
        <pc:spChg chg="del">
          <ac:chgData name="John Bley" userId="e461f2aa-5bfb-447c-ade4-3fe568a9d2f0" providerId="ADAL" clId="{F62D980A-C644-44F5-ACC0-F06ECEB23140}" dt="2024-09-20T19:27:40.383" v="1648" actId="21"/>
          <ac:spMkLst>
            <pc:docMk/>
            <pc:sldMk cId="2373455718" sldId="365"/>
            <ac:spMk id="3" creationId="{3DC748C7-81F5-E961-5B2B-814E53D72351}"/>
          </ac:spMkLst>
        </pc:spChg>
      </pc:sldChg>
      <pc:sldChg chg="modSp new mod">
        <pc:chgData name="John Bley" userId="e461f2aa-5bfb-447c-ade4-3fe568a9d2f0" providerId="ADAL" clId="{F62D980A-C644-44F5-ACC0-F06ECEB23140}" dt="2024-09-20T19:38:13.732" v="1825" actId="20577"/>
        <pc:sldMkLst>
          <pc:docMk/>
          <pc:sldMk cId="2561440133" sldId="366"/>
        </pc:sldMkLst>
        <pc:spChg chg="mod">
          <ac:chgData name="John Bley" userId="e461f2aa-5bfb-447c-ade4-3fe568a9d2f0" providerId="ADAL" clId="{F62D980A-C644-44F5-ACC0-F06ECEB23140}" dt="2024-09-20T19:31:07.543" v="1658" actId="12"/>
          <ac:spMkLst>
            <pc:docMk/>
            <pc:sldMk cId="2561440133" sldId="366"/>
            <ac:spMk id="2" creationId="{A3D2B59B-ADB4-6F71-2BEA-DB437A90B1EB}"/>
          </ac:spMkLst>
        </pc:spChg>
        <pc:spChg chg="mod">
          <ac:chgData name="John Bley" userId="e461f2aa-5bfb-447c-ade4-3fe568a9d2f0" providerId="ADAL" clId="{F62D980A-C644-44F5-ACC0-F06ECEB23140}" dt="2024-09-20T19:38:13.732" v="1825" actId="20577"/>
          <ac:spMkLst>
            <pc:docMk/>
            <pc:sldMk cId="2561440133" sldId="366"/>
            <ac:spMk id="3" creationId="{4F8433B8-B0D6-EB01-85E6-43B372F6CC01}"/>
          </ac:spMkLst>
        </pc:spChg>
      </pc:sldChg>
      <pc:sldChg chg="modSp new mod">
        <pc:chgData name="John Bley" userId="e461f2aa-5bfb-447c-ade4-3fe568a9d2f0" providerId="ADAL" clId="{F62D980A-C644-44F5-ACC0-F06ECEB23140}" dt="2024-09-27T18:02:53.351" v="2388" actId="20577"/>
        <pc:sldMkLst>
          <pc:docMk/>
          <pc:sldMk cId="3839836710" sldId="367"/>
        </pc:sldMkLst>
        <pc:spChg chg="mod">
          <ac:chgData name="John Bley" userId="e461f2aa-5bfb-447c-ade4-3fe568a9d2f0" providerId="ADAL" clId="{F62D980A-C644-44F5-ACC0-F06ECEB23140}" dt="2024-09-20T19:39:03.797" v="1862" actId="20577"/>
          <ac:spMkLst>
            <pc:docMk/>
            <pc:sldMk cId="3839836710" sldId="367"/>
            <ac:spMk id="2" creationId="{4B41D486-F2BF-5A2C-D48A-3FE9830D1D4A}"/>
          </ac:spMkLst>
        </pc:spChg>
        <pc:spChg chg="mod">
          <ac:chgData name="John Bley" userId="e461f2aa-5bfb-447c-ade4-3fe568a9d2f0" providerId="ADAL" clId="{F62D980A-C644-44F5-ACC0-F06ECEB23140}" dt="2024-09-27T18:02:53.351" v="2388" actId="20577"/>
          <ac:spMkLst>
            <pc:docMk/>
            <pc:sldMk cId="3839836710" sldId="367"/>
            <ac:spMk id="3" creationId="{8DB31CF7-46EF-CFE9-0B17-3A9D70F57EAD}"/>
          </ac:spMkLst>
        </pc:spChg>
      </pc:sldChg>
      <pc:sldChg chg="modSp new del mod">
        <pc:chgData name="John Bley" userId="e461f2aa-5bfb-447c-ade4-3fe568a9d2f0" providerId="ADAL" clId="{F62D980A-C644-44F5-ACC0-F06ECEB23140}" dt="2024-09-20T19:43:14.618" v="2000" actId="2696"/>
        <pc:sldMkLst>
          <pc:docMk/>
          <pc:sldMk cId="2870945880" sldId="368"/>
        </pc:sldMkLst>
        <pc:spChg chg="mod">
          <ac:chgData name="John Bley" userId="e461f2aa-5bfb-447c-ade4-3fe568a9d2f0" providerId="ADAL" clId="{F62D980A-C644-44F5-ACC0-F06ECEB23140}" dt="2024-09-20T19:42:41.948" v="1998" actId="27636"/>
          <ac:spMkLst>
            <pc:docMk/>
            <pc:sldMk cId="2870945880" sldId="368"/>
            <ac:spMk id="2" creationId="{32D66672-28E3-254E-D787-2B2508FC4C12}"/>
          </ac:spMkLst>
        </pc:spChg>
      </pc:sldChg>
      <pc:sldChg chg="delSp modSp new mod">
        <pc:chgData name="John Bley" userId="e461f2aa-5bfb-447c-ade4-3fe568a9d2f0" providerId="ADAL" clId="{F62D980A-C644-44F5-ACC0-F06ECEB23140}" dt="2024-09-27T18:03:08.565" v="2396" actId="20577"/>
        <pc:sldMkLst>
          <pc:docMk/>
          <pc:sldMk cId="4221957972" sldId="368"/>
        </pc:sldMkLst>
        <pc:spChg chg="mod">
          <ac:chgData name="John Bley" userId="e461f2aa-5bfb-447c-ade4-3fe568a9d2f0" providerId="ADAL" clId="{F62D980A-C644-44F5-ACC0-F06ECEB23140}" dt="2024-09-27T18:03:08.565" v="2396" actId="20577"/>
          <ac:spMkLst>
            <pc:docMk/>
            <pc:sldMk cId="4221957972" sldId="368"/>
            <ac:spMk id="2" creationId="{F97B45E8-5239-3418-19D5-6C1399D3C90E}"/>
          </ac:spMkLst>
        </pc:spChg>
        <pc:spChg chg="del">
          <ac:chgData name="John Bley" userId="e461f2aa-5bfb-447c-ade4-3fe568a9d2f0" providerId="ADAL" clId="{F62D980A-C644-44F5-ACC0-F06ECEB23140}" dt="2024-09-20T19:44:08.724" v="2013" actId="21"/>
          <ac:spMkLst>
            <pc:docMk/>
            <pc:sldMk cId="4221957972" sldId="368"/>
            <ac:spMk id="3" creationId="{F4EA069B-4A06-BF41-1EF4-2FA64AE0ABC9}"/>
          </ac:spMkLst>
        </pc:spChg>
      </pc:sldChg>
      <pc:sldChg chg="modSp new mod">
        <pc:chgData name="John Bley" userId="e461f2aa-5bfb-447c-ade4-3fe568a9d2f0" providerId="ADAL" clId="{F62D980A-C644-44F5-ACC0-F06ECEB23140}" dt="2024-09-27T18:03:20.624" v="2404" actId="20577"/>
        <pc:sldMkLst>
          <pc:docMk/>
          <pc:sldMk cId="1691205289" sldId="369"/>
        </pc:sldMkLst>
        <pc:spChg chg="mod">
          <ac:chgData name="John Bley" userId="e461f2aa-5bfb-447c-ade4-3fe568a9d2f0" providerId="ADAL" clId="{F62D980A-C644-44F5-ACC0-F06ECEB23140}" dt="2024-09-27T18:03:20.624" v="2404" actId="20577"/>
          <ac:spMkLst>
            <pc:docMk/>
            <pc:sldMk cId="1691205289" sldId="369"/>
            <ac:spMk id="2" creationId="{0014789C-80A4-BD01-4036-F6C62016CB73}"/>
          </ac:spMkLst>
        </pc:spChg>
        <pc:spChg chg="mod">
          <ac:chgData name="John Bley" userId="e461f2aa-5bfb-447c-ade4-3fe568a9d2f0" providerId="ADAL" clId="{F62D980A-C644-44F5-ACC0-F06ECEB23140}" dt="2024-09-27T18:00:42.223" v="2380" actId="20577"/>
          <ac:spMkLst>
            <pc:docMk/>
            <pc:sldMk cId="1691205289" sldId="369"/>
            <ac:spMk id="3" creationId="{5A6830F6-D5DC-B9EE-6F2E-9B9324782992}"/>
          </ac:spMkLst>
        </pc:spChg>
      </pc:sldChg>
      <pc:sldChg chg="add del">
        <pc:chgData name="John Bley" userId="e461f2aa-5bfb-447c-ade4-3fe568a9d2f0" providerId="ADAL" clId="{F62D980A-C644-44F5-ACC0-F06ECEB23140}" dt="2024-09-20T19:43:45.691" v="2003"/>
        <pc:sldMkLst>
          <pc:docMk/>
          <pc:sldMk cId="3017987996" sldId="369"/>
        </pc:sldMkLst>
      </pc:sldChg>
      <pc:sldChg chg="delSp modSp new del mod">
        <pc:chgData name="John Bley" userId="e461f2aa-5bfb-447c-ade4-3fe568a9d2f0" providerId="ADAL" clId="{F62D980A-C644-44F5-ACC0-F06ECEB23140}" dt="2024-09-20T19:52:50.149" v="2270" actId="2696"/>
        <pc:sldMkLst>
          <pc:docMk/>
          <pc:sldMk cId="1444576164" sldId="370"/>
        </pc:sldMkLst>
        <pc:spChg chg="mod">
          <ac:chgData name="John Bley" userId="e461f2aa-5bfb-447c-ade4-3fe568a9d2f0" providerId="ADAL" clId="{F62D980A-C644-44F5-ACC0-F06ECEB23140}" dt="2024-09-20T19:50:47.703" v="2265" actId="20577"/>
          <ac:spMkLst>
            <pc:docMk/>
            <pc:sldMk cId="1444576164" sldId="370"/>
            <ac:spMk id="2" creationId="{8FFB27A2-9284-4AB9-E9D4-3A2034562CC9}"/>
          </ac:spMkLst>
        </pc:spChg>
        <pc:spChg chg="del">
          <ac:chgData name="John Bley" userId="e461f2aa-5bfb-447c-ade4-3fe568a9d2f0" providerId="ADAL" clId="{F62D980A-C644-44F5-ACC0-F06ECEB23140}" dt="2024-09-20T19:50:59.775" v="2266" actId="21"/>
          <ac:spMkLst>
            <pc:docMk/>
            <pc:sldMk cId="1444576164" sldId="370"/>
            <ac:spMk id="3" creationId="{5E28A1E8-FF6A-605B-D130-069867946390}"/>
          </ac:spMkLst>
        </pc:spChg>
      </pc:sldChg>
      <pc:sldChg chg="new del">
        <pc:chgData name="John Bley" userId="e461f2aa-5bfb-447c-ade4-3fe568a9d2f0" providerId="ADAL" clId="{F62D980A-C644-44F5-ACC0-F06ECEB23140}" dt="2024-09-20T19:53:08.002" v="2273" actId="47"/>
        <pc:sldMkLst>
          <pc:docMk/>
          <pc:sldMk cId="3555695660" sldId="370"/>
        </pc:sldMkLst>
      </pc:sldChg>
      <pc:sldChg chg="add">
        <pc:chgData name="John Bley" userId="e461f2aa-5bfb-447c-ade4-3fe568a9d2f0" providerId="ADAL" clId="{F62D980A-C644-44F5-ACC0-F06ECEB23140}" dt="2024-09-20T19:53:02.308" v="2272"/>
        <pc:sldMkLst>
          <pc:docMk/>
          <pc:sldMk cId="2603432990" sldId="37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9/27/2024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9/27/2024</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9/27/2024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ncua.gov/regulation-supervision/letters-credit-unions-other-guidance/cyber-incident-notification-requirement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consumerfinance.gov/compliance/amicus/briefs/new-york-v-citibank-na/"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congress.gov/event/118th-congress/senate-event/336040" TargetMode="External"/><Relationship Id="rId2" Type="http://schemas.openxmlformats.org/officeDocument/2006/relationships/hyperlink" Target="https://www.nysenate.gov/legislation/bills/2023/S8677/amendment/B" TargetMode="External"/><Relationship Id="rId1" Type="http://schemas.openxmlformats.org/officeDocument/2006/relationships/slideLayout" Target="../slideLayouts/slideLayout2.xml"/><Relationship Id="rId4" Type="http://schemas.openxmlformats.org/officeDocument/2006/relationships/hyperlink" Target="https://www.consumerfinance.gov/about-us/newsroom/cfpb-proposes-new-federal-oversight-of-big-tech-companies-and-other-providers-of-digital-wallets-and-payment-app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files.consumerfinance.gov/f/documents/cfpb-1034c-advisory-opinion-2023_10.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hyperlink" Target="mailto:John.Bley@complianceservicesgroup.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files.consumerfinance.gov/f/documents/cfpb_fair-credi-reporting-background-screening_2024-01.pdf" TargetMode="External"/><Relationship Id="rId2" Type="http://schemas.openxmlformats.org/officeDocument/2006/relationships/hyperlink" Target="https://files.consumerfinance.gov/f/documents/cfpb_contract-for-deed_advisory-opinion_2024-08.pdf" TargetMode="External"/><Relationship Id="rId1" Type="http://schemas.openxmlformats.org/officeDocument/2006/relationships/slideLayout" Target="../slideLayouts/slideLayout2.xml"/><Relationship Id="rId5" Type="http://schemas.openxmlformats.org/officeDocument/2006/relationships/hyperlink" Target="https://files.consumerfinance.gov/f/documents/cfpb-1034c-advisory-opinion-2023_10.pdf" TargetMode="External"/><Relationship Id="rId4" Type="http://schemas.openxmlformats.org/officeDocument/2006/relationships/hyperlink" Target="https://files.consumerfinance.gov/f/documents/cfpb_fair-credit-reporting-file-disclosure_2024-0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C6AF5-1068-4264-C1D6-CE8DDD182386}"/>
              </a:ext>
            </a:extLst>
          </p:cNvPr>
          <p:cNvSpPr>
            <a:spLocks noGrp="1"/>
          </p:cNvSpPr>
          <p:nvPr>
            <p:ph type="title"/>
          </p:nvPr>
        </p:nvSpPr>
        <p:spPr>
          <a:xfrm>
            <a:off x="677685" y="1215527"/>
            <a:ext cx="8596668" cy="1320800"/>
          </a:xfrm>
        </p:spPr>
        <p:txBody>
          <a:bodyPr>
            <a:normAutofit/>
          </a:bodyPr>
          <a:lstStyle/>
          <a:p>
            <a:pPr algn="ctr"/>
            <a:r>
              <a:rPr lang="en-US" dirty="0">
                <a:effectLst/>
                <a:latin typeface="Calibri" panose="020F0502020204030204" pitchFamily="34" charset="0"/>
                <a:ea typeface="Aptos" panose="020B0004020202020204" pitchFamily="34" charset="0"/>
              </a:rPr>
              <a:t>Emerging Risks Across Credit Unions and New Regulation Updates</a:t>
            </a:r>
            <a:endParaRPr lang="en-US" dirty="0">
              <a:latin typeface="Calibri" panose="020F0502020204030204" pitchFamily="34" charset="0"/>
              <a:cs typeface="Calibri" panose="020F0502020204030204" pitchFamily="34" charset="0"/>
            </a:endParaRPr>
          </a:p>
        </p:txBody>
      </p:sp>
      <p:sp>
        <p:nvSpPr>
          <p:cNvPr id="7" name="Content Placeholder 6">
            <a:extLst>
              <a:ext uri="{FF2B5EF4-FFF2-40B4-BE49-F238E27FC236}">
                <a16:creationId xmlns:a16="http://schemas.microsoft.com/office/drawing/2014/main" id="{E14CA33B-783A-F6A9-AE4D-8005EF51FBDC}"/>
              </a:ext>
            </a:extLst>
          </p:cNvPr>
          <p:cNvSpPr>
            <a:spLocks noGrp="1"/>
          </p:cNvSpPr>
          <p:nvPr>
            <p:ph idx="1"/>
          </p:nvPr>
        </p:nvSpPr>
        <p:spPr>
          <a:xfrm>
            <a:off x="677334" y="2968044"/>
            <a:ext cx="8596668" cy="2452255"/>
          </a:xfrm>
        </p:spPr>
        <p:txBody>
          <a:bodyPr>
            <a:normAutofit/>
          </a:bodyPr>
          <a:lstStyle/>
          <a:p>
            <a:pPr algn="ctr"/>
            <a:r>
              <a:rPr lang="en-US" sz="3600" dirty="0">
                <a:latin typeface="Calibri" panose="020F0502020204030204" pitchFamily="34" charset="0"/>
                <a:cs typeface="Calibri" panose="020F0502020204030204" pitchFamily="34" charset="0"/>
              </a:rPr>
              <a:t>ACUARP Region 4 Meeting -- Dallas </a:t>
            </a:r>
          </a:p>
          <a:p>
            <a:pPr algn="ctr"/>
            <a:r>
              <a:rPr lang="en-US" sz="3600" dirty="0">
                <a:latin typeface="Calibri" panose="020F0502020204030204" pitchFamily="34" charset="0"/>
                <a:cs typeface="Calibri" panose="020F0502020204030204" pitchFamily="34" charset="0"/>
              </a:rPr>
              <a:t>John L Bley, Presenter</a:t>
            </a:r>
          </a:p>
          <a:p>
            <a:pPr algn="ctr"/>
            <a:r>
              <a:rPr lang="en-US" sz="3600" dirty="0">
                <a:solidFill>
                  <a:schemeClr val="tx1"/>
                </a:solidFill>
                <a:latin typeface="Calibri" panose="020F0502020204030204" pitchFamily="34" charset="0"/>
                <a:cs typeface="Calibri" panose="020F0502020204030204" pitchFamily="34" charset="0"/>
              </a:rPr>
              <a:t>October 17, 2024</a:t>
            </a:r>
          </a:p>
        </p:txBody>
      </p:sp>
    </p:spTree>
    <p:extLst>
      <p:ext uri="{BB962C8B-B14F-4D97-AF65-F5344CB8AC3E}">
        <p14:creationId xmlns:p14="http://schemas.microsoft.com/office/powerpoint/2010/main" val="578824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9F03-DB9A-8CF5-90AD-087212693C98}"/>
              </a:ext>
            </a:extLst>
          </p:cNvPr>
          <p:cNvSpPr>
            <a:spLocks noGrp="1"/>
          </p:cNvSpPr>
          <p:nvPr>
            <p:ph type="title"/>
          </p:nvPr>
        </p:nvSpPr>
        <p:spPr/>
        <p:txBody>
          <a:bodyPr/>
          <a:lstStyle/>
          <a:p>
            <a:r>
              <a:rPr lang="en-US" dirty="0"/>
              <a:t>The takeaways?</a:t>
            </a:r>
          </a:p>
        </p:txBody>
      </p:sp>
      <p:sp>
        <p:nvSpPr>
          <p:cNvPr id="3" name="Content Placeholder 2">
            <a:extLst>
              <a:ext uri="{FF2B5EF4-FFF2-40B4-BE49-F238E27FC236}">
                <a16:creationId xmlns:a16="http://schemas.microsoft.com/office/drawing/2014/main" id="{9D3BB33B-9C8A-C534-5617-35027DB1760A}"/>
              </a:ext>
            </a:extLst>
          </p:cNvPr>
          <p:cNvSpPr>
            <a:spLocks noGrp="1"/>
          </p:cNvSpPr>
          <p:nvPr>
            <p:ph idx="1"/>
          </p:nvPr>
        </p:nvSpPr>
        <p:spPr/>
        <p:txBody>
          <a:bodyPr/>
          <a:lstStyle/>
          <a:p>
            <a:r>
              <a:rPr lang="en-US" sz="3200" dirty="0">
                <a:effectLst/>
                <a:latin typeface="Calibri" panose="020F0502020204030204" pitchFamily="34" charset="0"/>
                <a:ea typeface="Times New Roman" panose="02020603050405020304" pitchFamily="18" charset="0"/>
                <a:cs typeface="Aptos" panose="020B0004020202020204" pitchFamily="34" charset="0"/>
              </a:rPr>
              <a:t>The CFPB has begun rulemaking by using advisory opinion letters (interpretive rules) rather than going through the APA process. Credit unions will need to be able to react quicker to “new” requirements in these different forms.</a:t>
            </a:r>
          </a:p>
          <a:p>
            <a:r>
              <a:rPr lang="en-US" sz="3200" dirty="0">
                <a:latin typeface="Calibri" panose="020F0502020204030204" pitchFamily="34" charset="0"/>
                <a:ea typeface="Aptos" panose="020B0004020202020204" pitchFamily="34" charset="0"/>
                <a:cs typeface="Aptos" panose="020B0004020202020204" pitchFamily="34" charset="0"/>
              </a:rPr>
              <a:t>Greater regulatory and class action risk</a:t>
            </a:r>
            <a:endParaRPr lang="en-US" sz="3200"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Tree>
    <p:extLst>
      <p:ext uri="{BB962C8B-B14F-4D97-AF65-F5344CB8AC3E}">
        <p14:creationId xmlns:p14="http://schemas.microsoft.com/office/powerpoint/2010/main" val="1102450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071611-FDEA-2884-D786-0DBAEBE8CB42}"/>
              </a:ext>
            </a:extLst>
          </p:cNvPr>
          <p:cNvSpPr>
            <a:spLocks noGrp="1"/>
          </p:cNvSpPr>
          <p:nvPr>
            <p:ph idx="1"/>
          </p:nvPr>
        </p:nvSpPr>
        <p:spPr>
          <a:xfrm>
            <a:off x="685880" y="904357"/>
            <a:ext cx="8596668" cy="3880773"/>
          </a:xfrm>
        </p:spPr>
        <p:txBody>
          <a:bodyPr>
            <a:normAutofit/>
          </a:bodyPr>
          <a:lstStyle/>
          <a:p>
            <a:pPr marL="0" indent="0" algn="ctr">
              <a:buNone/>
            </a:pPr>
            <a:r>
              <a:rPr lang="en-US" sz="6000" dirty="0"/>
              <a:t>Cyber Attacks Check Fraud/Payments Fraud and Malicious Account Takeover Schemes</a:t>
            </a:r>
          </a:p>
          <a:p>
            <a:pPr algn="ctr"/>
            <a:endParaRPr lang="en-US" dirty="0"/>
          </a:p>
        </p:txBody>
      </p:sp>
    </p:spTree>
    <p:extLst>
      <p:ext uri="{BB962C8B-B14F-4D97-AF65-F5344CB8AC3E}">
        <p14:creationId xmlns:p14="http://schemas.microsoft.com/office/powerpoint/2010/main" val="3491457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9DBAC-7FDC-6F02-2C3D-EBD0760D162C}"/>
              </a:ext>
            </a:extLst>
          </p:cNvPr>
          <p:cNvSpPr>
            <a:spLocks noGrp="1"/>
          </p:cNvSpPr>
          <p:nvPr>
            <p:ph type="title"/>
          </p:nvPr>
        </p:nvSpPr>
        <p:spPr/>
        <p:txBody>
          <a:bodyPr>
            <a:normAutofit fontScale="90000"/>
          </a:bodyPr>
          <a:lstStyle/>
          <a:p>
            <a:pPr algn="ctr"/>
            <a:r>
              <a:rPr lang="en-US" b="1" i="0" dirty="0">
                <a:solidFill>
                  <a:srgbClr val="342649"/>
                </a:solidFill>
                <a:effectLst/>
                <a:latin typeface="FreightText Pro"/>
              </a:rPr>
              <a:t>Under the Magnifying Glass</a:t>
            </a:r>
            <a:br>
              <a:rPr lang="en-US" b="1" i="0" dirty="0">
                <a:solidFill>
                  <a:srgbClr val="342649"/>
                </a:solidFill>
                <a:effectLst/>
                <a:latin typeface="FreightText Pro"/>
              </a:rPr>
            </a:br>
            <a:r>
              <a:rPr lang="en-US" sz="2400" b="1" i="0" dirty="0">
                <a:solidFill>
                  <a:srgbClr val="342649"/>
                </a:solidFill>
                <a:effectLst/>
                <a:latin typeface="FreightText Pro"/>
              </a:rPr>
              <a:t>America’s Credit Unions/September 19, 2024</a:t>
            </a:r>
            <a:br>
              <a:rPr lang="en-US" b="1" i="0" dirty="0">
                <a:solidFill>
                  <a:srgbClr val="342649"/>
                </a:solidFill>
                <a:effectLst/>
                <a:latin typeface="FreightText Pro"/>
              </a:rPr>
            </a:br>
            <a:endParaRPr lang="en-US" dirty="0"/>
          </a:p>
        </p:txBody>
      </p:sp>
      <p:sp>
        <p:nvSpPr>
          <p:cNvPr id="3" name="Content Placeholder 2">
            <a:extLst>
              <a:ext uri="{FF2B5EF4-FFF2-40B4-BE49-F238E27FC236}">
                <a16:creationId xmlns:a16="http://schemas.microsoft.com/office/drawing/2014/main" id="{076FCECB-4E02-073C-C30C-C263EB2FB10D}"/>
              </a:ext>
            </a:extLst>
          </p:cNvPr>
          <p:cNvSpPr>
            <a:spLocks noGrp="1"/>
          </p:cNvSpPr>
          <p:nvPr>
            <p:ph idx="1"/>
          </p:nvPr>
        </p:nvSpPr>
        <p:spPr>
          <a:xfrm>
            <a:off x="677334" y="1664933"/>
            <a:ext cx="8596668" cy="4958058"/>
          </a:xfrm>
        </p:spPr>
        <p:txBody>
          <a:bodyPr>
            <a:normAutofit fontScale="77500" lnSpcReduction="20000"/>
          </a:bodyPr>
          <a:lstStyle/>
          <a:p>
            <a:pPr algn="l" fontAlgn="base">
              <a:buFont typeface="+mj-lt"/>
              <a:buAutoNum type="arabicPeriod"/>
            </a:pPr>
            <a:r>
              <a:rPr lang="en-US" b="1" i="0" dirty="0">
                <a:solidFill>
                  <a:srgbClr val="342649"/>
                </a:solidFill>
                <a:effectLst/>
                <a:latin typeface="proxima-nova"/>
              </a:rPr>
              <a:t>Fortify the Walls</a:t>
            </a:r>
            <a:r>
              <a:rPr lang="en-US" b="0" i="0" dirty="0">
                <a:solidFill>
                  <a:srgbClr val="342649"/>
                </a:solidFill>
                <a:effectLst/>
                <a:latin typeface="proxima-nova"/>
              </a:rPr>
              <a:t>. Ensure good security hygiene and make sure your systems and platforms are secure.  </a:t>
            </a:r>
            <a:r>
              <a:rPr lang="en-US" b="0" i="0" dirty="0">
                <a:solidFill>
                  <a:srgbClr val="342649"/>
                </a:solidFill>
                <a:effectLst/>
                <a:highlight>
                  <a:srgbClr val="FFFF00"/>
                </a:highlight>
                <a:latin typeface="proxima-nova"/>
              </a:rPr>
              <a:t>Reinforce and strengthen your systems </a:t>
            </a:r>
            <a:r>
              <a:rPr lang="en-US" b="0" i="0" dirty="0">
                <a:solidFill>
                  <a:srgbClr val="342649"/>
                </a:solidFill>
                <a:effectLst/>
                <a:latin typeface="proxima-nova"/>
              </a:rPr>
              <a:t>so they are impenetrable to breach.  Evaluate those systems for vulnerabilities.  This is not a one and done process.  It should be constant and ever evolving.  Remain vigilant.</a:t>
            </a:r>
          </a:p>
          <a:p>
            <a:pPr algn="l" fontAlgn="base">
              <a:buFont typeface="+mj-lt"/>
              <a:buAutoNum type="arabicPeriod"/>
            </a:pPr>
            <a:r>
              <a:rPr lang="en-US" b="1" i="0" dirty="0">
                <a:solidFill>
                  <a:srgbClr val="342649"/>
                </a:solidFill>
                <a:effectLst/>
                <a:latin typeface="proxima-nova"/>
              </a:rPr>
              <a:t>Practice What You Preach</a:t>
            </a:r>
            <a:r>
              <a:rPr lang="en-US" b="0" i="0" dirty="0">
                <a:solidFill>
                  <a:srgbClr val="342649"/>
                </a:solidFill>
                <a:effectLst/>
                <a:latin typeface="proxima-nova"/>
              </a:rPr>
              <a:t>. Credit unions are constantly reminding members to guard, strengthen, and secure passwords.  Credit unions should ensure that they are practicing what they preach.  Administrative passwords and vendor system </a:t>
            </a:r>
            <a:r>
              <a:rPr lang="en-US" b="0" i="0" dirty="0">
                <a:solidFill>
                  <a:srgbClr val="342649"/>
                </a:solidFill>
                <a:effectLst/>
                <a:highlight>
                  <a:srgbClr val="FFFF00"/>
                </a:highlight>
                <a:latin typeface="proxima-nova"/>
              </a:rPr>
              <a:t>passwords need to be changed/strengthened frequently</a:t>
            </a:r>
            <a:r>
              <a:rPr lang="en-US" b="0" i="0" dirty="0">
                <a:solidFill>
                  <a:srgbClr val="342649"/>
                </a:solidFill>
                <a:effectLst/>
                <a:latin typeface="proxima-nova"/>
              </a:rPr>
              <a:t>.  </a:t>
            </a:r>
            <a:r>
              <a:rPr lang="en-US" b="0" i="0" dirty="0">
                <a:solidFill>
                  <a:srgbClr val="342649"/>
                </a:solidFill>
                <a:effectLst/>
                <a:highlight>
                  <a:srgbClr val="FFFF00"/>
                </a:highlight>
                <a:latin typeface="proxima-nova"/>
              </a:rPr>
              <a:t>Multi-factor authentication </a:t>
            </a:r>
            <a:r>
              <a:rPr lang="en-US" b="0" i="0" dirty="0">
                <a:solidFill>
                  <a:srgbClr val="342649"/>
                </a:solidFill>
                <a:effectLst/>
                <a:latin typeface="proxima-nova"/>
              </a:rPr>
              <a:t>should always be used if the option/capability to do so is available.  Review access credentials and permission requirements to critical systems frequently.  Evaluate for vulnerabilities.</a:t>
            </a:r>
          </a:p>
          <a:p>
            <a:pPr algn="l" fontAlgn="base">
              <a:buFont typeface="+mj-lt"/>
              <a:buAutoNum type="arabicPeriod"/>
            </a:pPr>
            <a:r>
              <a:rPr lang="en-US" b="1" i="0" dirty="0">
                <a:solidFill>
                  <a:srgbClr val="342649"/>
                </a:solidFill>
                <a:effectLst/>
                <a:latin typeface="proxima-nova"/>
              </a:rPr>
              <a:t> Vulnerable Vendors</a:t>
            </a:r>
            <a:r>
              <a:rPr lang="en-US" b="0" i="0" dirty="0">
                <a:solidFill>
                  <a:srgbClr val="342649"/>
                </a:solidFill>
                <a:effectLst/>
                <a:latin typeface="proxima-nova"/>
              </a:rPr>
              <a:t>.  As you know NCUA wants third party vendor authority for this reason.  </a:t>
            </a:r>
            <a:r>
              <a:rPr lang="en-US" b="0" i="0" dirty="0">
                <a:solidFill>
                  <a:srgbClr val="342649"/>
                </a:solidFill>
                <a:effectLst/>
                <a:highlight>
                  <a:srgbClr val="FFFF00"/>
                </a:highlight>
                <a:latin typeface="proxima-nova"/>
              </a:rPr>
              <a:t>Evaluate third party vendor access and relationships </a:t>
            </a:r>
            <a:r>
              <a:rPr lang="en-US" b="0" i="0" dirty="0">
                <a:solidFill>
                  <a:srgbClr val="342649"/>
                </a:solidFill>
                <a:effectLst/>
                <a:latin typeface="proxima-nova"/>
              </a:rPr>
              <a:t>to credit union systems.  It shouldn’t be news that many cyber-attacks exploit vulnerability gaps in third party systems used by institutions.    Vendors must be held accountable.  Credit unions must ensure that the vendors they contract with are safeguarding those systems.  The credit union’s reputation and your members’ funds and personal information are at stake.</a:t>
            </a:r>
          </a:p>
          <a:p>
            <a:pPr algn="l" fontAlgn="base">
              <a:buFont typeface="+mj-lt"/>
              <a:buAutoNum type="arabicPeriod"/>
            </a:pPr>
            <a:r>
              <a:rPr lang="en-US" b="1" i="0" dirty="0">
                <a:solidFill>
                  <a:srgbClr val="342649"/>
                </a:solidFill>
                <a:effectLst/>
                <a:latin typeface="proxima-nova"/>
              </a:rPr>
              <a:t>Test. Test. Test. And Test Again</a:t>
            </a:r>
            <a:r>
              <a:rPr lang="en-US" b="0" i="0" dirty="0">
                <a:solidFill>
                  <a:srgbClr val="342649"/>
                </a:solidFill>
                <a:effectLst/>
                <a:latin typeface="proxima-nova"/>
              </a:rPr>
              <a:t>.  Stress testing of the credit union’s back-up and recovery systems should be conducted often to ensure it works as it should.  It’s too late if those systems don’t function when needed. </a:t>
            </a:r>
            <a:r>
              <a:rPr lang="en-US" b="0" i="0" dirty="0">
                <a:solidFill>
                  <a:srgbClr val="342649"/>
                </a:solidFill>
                <a:effectLst/>
                <a:highlight>
                  <a:srgbClr val="FFFF00"/>
                </a:highlight>
                <a:latin typeface="proxima-nova"/>
              </a:rPr>
              <a:t>Regular and frequent back-ups </a:t>
            </a:r>
            <a:r>
              <a:rPr lang="en-US" b="0" i="0" dirty="0">
                <a:solidFill>
                  <a:srgbClr val="342649"/>
                </a:solidFill>
                <a:effectLst/>
                <a:latin typeface="proxima-nova"/>
              </a:rPr>
              <a:t>of the system should be common practice.  If a breach occurs there will be considerable downtime to get systems running optimally and online again.  Risk to a credit union’s reputation for systems that are offline for an extended period of time is HUGE.</a:t>
            </a:r>
          </a:p>
          <a:p>
            <a:pPr algn="l" fontAlgn="base">
              <a:buFont typeface="+mj-lt"/>
              <a:buAutoNum type="arabicPeriod"/>
            </a:pPr>
            <a:r>
              <a:rPr lang="en-US" b="1" i="0" dirty="0">
                <a:solidFill>
                  <a:srgbClr val="342649"/>
                </a:solidFill>
                <a:effectLst/>
                <a:latin typeface="proxima-nova"/>
              </a:rPr>
              <a:t>Member Education</a:t>
            </a:r>
            <a:r>
              <a:rPr lang="en-US" b="0" i="0" dirty="0">
                <a:solidFill>
                  <a:srgbClr val="342649"/>
                </a:solidFill>
                <a:effectLst/>
                <a:latin typeface="proxima-nova"/>
              </a:rPr>
              <a:t>.  Continue </a:t>
            </a:r>
            <a:r>
              <a:rPr lang="en-US" b="0" i="0" dirty="0">
                <a:solidFill>
                  <a:srgbClr val="342649"/>
                </a:solidFill>
                <a:effectLst/>
                <a:highlight>
                  <a:srgbClr val="FFFF00"/>
                </a:highlight>
                <a:latin typeface="proxima-nova"/>
              </a:rPr>
              <a:t>educating members on identity theft and password security</a:t>
            </a:r>
            <a:r>
              <a:rPr lang="en-US" b="0" i="0" dirty="0">
                <a:solidFill>
                  <a:srgbClr val="342649"/>
                </a:solidFill>
                <a:effectLst/>
                <a:latin typeface="proxima-nova"/>
              </a:rPr>
              <a:t>.  Unfortunately, sometimes it is ignored.  Cyber threats are constant. In educating members on good security practices offer learning lesson scenarios.  Bringing attention to the negative ramifications of poor security practices may drive it home for some.</a:t>
            </a:r>
          </a:p>
          <a:p>
            <a:pPr algn="l" fontAlgn="base">
              <a:buFont typeface="+mj-lt"/>
              <a:buAutoNum type="arabicPeriod"/>
            </a:pPr>
            <a:r>
              <a:rPr lang="en-US" b="1" i="0" dirty="0">
                <a:solidFill>
                  <a:srgbClr val="342649"/>
                </a:solidFill>
                <a:effectLst/>
                <a:latin typeface="proxima-nova"/>
              </a:rPr>
              <a:t>Notify NCUA</a:t>
            </a:r>
            <a:r>
              <a:rPr lang="en-US" b="0" i="0" dirty="0">
                <a:solidFill>
                  <a:srgbClr val="342649"/>
                </a:solidFill>
                <a:effectLst/>
                <a:latin typeface="proxima-nova"/>
              </a:rPr>
              <a:t>. A credit union </a:t>
            </a:r>
            <a:r>
              <a:rPr lang="en-US" b="0" i="0" u="sng" dirty="0">
                <a:solidFill>
                  <a:srgbClr val="342649"/>
                </a:solidFill>
                <a:effectLst/>
                <a:latin typeface="proxima-nova"/>
                <a:hlinkClick r:id="rId2"/>
              </a:rPr>
              <a:t>must notify NCUA</a:t>
            </a:r>
            <a:r>
              <a:rPr lang="en-US" b="0" i="0" dirty="0">
                <a:solidFill>
                  <a:srgbClr val="342649"/>
                </a:solidFill>
                <a:effectLst/>
                <a:latin typeface="proxima-nova"/>
              </a:rPr>
              <a:t> after the credit union reasonably believes it has experienced a </a:t>
            </a:r>
            <a:r>
              <a:rPr lang="en-US" b="0" i="0" dirty="0">
                <a:solidFill>
                  <a:srgbClr val="342649"/>
                </a:solidFill>
                <a:effectLst/>
                <a:highlight>
                  <a:srgbClr val="FFFF00"/>
                </a:highlight>
                <a:latin typeface="proxima-nova"/>
              </a:rPr>
              <a:t>reportable cyber incident OR received a notification from a third party regarding a reportable cyber incident</a:t>
            </a:r>
            <a:r>
              <a:rPr lang="en-US" b="0" i="0" dirty="0">
                <a:solidFill>
                  <a:srgbClr val="342649"/>
                </a:solidFill>
                <a:effectLst/>
                <a:latin typeface="proxima-nova"/>
              </a:rPr>
              <a:t>.</a:t>
            </a:r>
          </a:p>
          <a:p>
            <a:endParaRPr lang="en-US" dirty="0"/>
          </a:p>
        </p:txBody>
      </p:sp>
    </p:spTree>
    <p:extLst>
      <p:ext uri="{BB962C8B-B14F-4D97-AF65-F5344CB8AC3E}">
        <p14:creationId xmlns:p14="http://schemas.microsoft.com/office/powerpoint/2010/main" val="897011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AA632-F8D3-F37E-C127-95C71B154AEE}"/>
              </a:ext>
            </a:extLst>
          </p:cNvPr>
          <p:cNvSpPr>
            <a:spLocks noGrp="1"/>
          </p:cNvSpPr>
          <p:nvPr>
            <p:ph type="title"/>
          </p:nvPr>
        </p:nvSpPr>
        <p:spPr/>
        <p:txBody>
          <a:bodyPr/>
          <a:lstStyle/>
          <a:p>
            <a:pPr algn="ctr"/>
            <a:r>
              <a:rPr lang="en-US" dirty="0"/>
              <a:t>Account Takeover</a:t>
            </a:r>
          </a:p>
        </p:txBody>
      </p:sp>
      <p:sp>
        <p:nvSpPr>
          <p:cNvPr id="3" name="Content Placeholder 2">
            <a:extLst>
              <a:ext uri="{FF2B5EF4-FFF2-40B4-BE49-F238E27FC236}">
                <a16:creationId xmlns:a16="http://schemas.microsoft.com/office/drawing/2014/main" id="{E13F0642-B390-0551-8D20-AD4169578FAB}"/>
              </a:ext>
            </a:extLst>
          </p:cNvPr>
          <p:cNvSpPr>
            <a:spLocks noGrp="1"/>
          </p:cNvSpPr>
          <p:nvPr>
            <p:ph idx="1"/>
          </p:nvPr>
        </p:nvSpPr>
        <p:spPr/>
        <p:txBody>
          <a:bodyPr/>
          <a:lstStyle/>
          <a:p>
            <a:r>
              <a:rPr lang="en-US" dirty="0"/>
              <a:t>Both “high tech” and “low tech” </a:t>
            </a:r>
          </a:p>
          <a:p>
            <a:r>
              <a:rPr lang="en-US" dirty="0"/>
              <a:t>Bad actors are using the dark web to identify member history and using that information against a member to dupe the CU into thinking they are actually talking to the member when they are not</a:t>
            </a:r>
          </a:p>
          <a:p>
            <a:r>
              <a:rPr lang="en-US" dirty="0"/>
              <a:t>Be careful about the effectiveness of security questions</a:t>
            </a:r>
          </a:p>
          <a:p>
            <a:r>
              <a:rPr lang="en-US" dirty="0"/>
              <a:t>Use multi-factor authentication and out-of-band communication strategies</a:t>
            </a:r>
          </a:p>
          <a:p>
            <a:r>
              <a:rPr lang="en-US" dirty="0"/>
              <a:t>Are your “security procedures” for member identification state-of-the-art? </a:t>
            </a:r>
          </a:p>
          <a:p>
            <a:r>
              <a:rPr lang="en-US" dirty="0"/>
              <a:t>The more at stake, the greater the risk, the greater the safeguards have to be</a:t>
            </a:r>
          </a:p>
        </p:txBody>
      </p:sp>
    </p:spTree>
    <p:extLst>
      <p:ext uri="{BB962C8B-B14F-4D97-AF65-F5344CB8AC3E}">
        <p14:creationId xmlns:p14="http://schemas.microsoft.com/office/powerpoint/2010/main" val="2758133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A51F4A-5780-CCCA-6753-3599B34B77A1}"/>
              </a:ext>
            </a:extLst>
          </p:cNvPr>
          <p:cNvSpPr>
            <a:spLocks noGrp="1"/>
          </p:cNvSpPr>
          <p:nvPr>
            <p:ph idx="1"/>
          </p:nvPr>
        </p:nvSpPr>
        <p:spPr>
          <a:xfrm>
            <a:off x="677334" y="463297"/>
            <a:ext cx="8596668" cy="5133272"/>
          </a:xfrm>
        </p:spPr>
        <p:txBody>
          <a:bodyPr anchor="ctr">
            <a:normAutofit/>
          </a:bodyPr>
          <a:lstStyle/>
          <a:p>
            <a:pPr marL="0" indent="0" algn="ctr">
              <a:buNone/>
            </a:pPr>
            <a:r>
              <a:rPr lang="en-US" sz="7200" b="1" dirty="0">
                <a:latin typeface="Calibri" panose="020F0502020204030204" pitchFamily="34" charset="0"/>
                <a:cs typeface="Calibri" panose="020F0502020204030204" pitchFamily="34" charset="0"/>
              </a:rPr>
              <a:t>Regulation E</a:t>
            </a:r>
          </a:p>
        </p:txBody>
      </p:sp>
    </p:spTree>
    <p:extLst>
      <p:ext uri="{BB962C8B-B14F-4D97-AF65-F5344CB8AC3E}">
        <p14:creationId xmlns:p14="http://schemas.microsoft.com/office/powerpoint/2010/main" val="3374408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2C06D9F-F7E6-8C22-8A8F-985F9E9129DE}"/>
              </a:ext>
            </a:extLst>
          </p:cNvPr>
          <p:cNvSpPr txBox="1"/>
          <p:nvPr/>
        </p:nvSpPr>
        <p:spPr>
          <a:xfrm>
            <a:off x="707923" y="1986116"/>
            <a:ext cx="9110098" cy="3887359"/>
          </a:xfrm>
          <a:prstGeom prst="rect">
            <a:avLst/>
          </a:prstGeom>
          <a:noFill/>
        </p:spPr>
        <p:txBody>
          <a:bodyPr wrap="square" rtlCol="0">
            <a:noAutofit/>
          </a:bodyPr>
          <a:lstStyle/>
          <a:p>
            <a:r>
              <a:rPr lang="en-US" sz="2000" dirty="0">
                <a:latin typeface="Calibri" panose="020F0502020204030204" pitchFamily="34" charset="0"/>
                <a:cs typeface="Calibri" panose="020F0502020204030204" pitchFamily="34" charset="0"/>
              </a:rPr>
              <a:t>The CFPB provided a Statement of Interest in </a:t>
            </a:r>
            <a:r>
              <a:rPr lang="en-US" sz="2000" i="1" dirty="0">
                <a:latin typeface="Calibri" panose="020F0502020204030204" pitchFamily="34" charset="0"/>
                <a:cs typeface="Calibri" panose="020F0502020204030204" pitchFamily="34" charset="0"/>
              </a:rPr>
              <a:t>New York v. Citibank</a:t>
            </a:r>
            <a:r>
              <a:rPr lang="en-US" sz="2000" dirty="0">
                <a:latin typeface="Calibri" panose="020F0502020204030204" pitchFamily="34" charset="0"/>
                <a:cs typeface="Calibri" panose="020F0502020204030204" pitchFamily="34" charset="0"/>
              </a:rPr>
              <a:t> stating that the Electronic Fund Transfer Act (EFTA) applies when banks connect the capability to initiate wire transfers to a consumer-facing banking platform. </a:t>
            </a:r>
          </a:p>
          <a:p>
            <a:endParaRPr lang="en-US"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The brief argues that EFTA’s wire transfer exclusion, which applies to transfers made “by means of” a wire service, excludes only bank-to-bank wire transfers from EFTA’s consumer protections. When banks connect wire transfer capabilities to consumer-facing online banking platforms, an online-initiated wire transaction meets the definition of an “electronic fund transfer” and only the bank-to-bank wire portion of that transaction is excluded from EFTA and Regulation E coverage. The remaining electronic fund transfer is subject to EFTA and its implementing Regulation E.</a:t>
            </a:r>
          </a:p>
          <a:p>
            <a:endParaRPr lang="en-US" sz="2000" dirty="0">
              <a:latin typeface="Calibri" panose="020F0502020204030204" pitchFamily="34" charset="0"/>
              <a:cs typeface="Calibri" panose="020F0502020204030204" pitchFamily="34" charset="0"/>
            </a:endParaRPr>
          </a:p>
          <a:p>
            <a:r>
              <a:rPr lang="en-US" sz="1400" dirty="0">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New York v. Citibank, N.A. | Consumer Financial Protection Bureau (consumerfinance.gov)</a:t>
            </a:r>
            <a:endParaRPr lang="en-US" sz="1400"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E89763E6-7FF6-552E-EEB8-94BB7BAC0EE8}"/>
              </a:ext>
            </a:extLst>
          </p:cNvPr>
          <p:cNvSpPr txBox="1"/>
          <p:nvPr/>
        </p:nvSpPr>
        <p:spPr>
          <a:xfrm>
            <a:off x="2814484" y="984525"/>
            <a:ext cx="6100916" cy="923330"/>
          </a:xfrm>
          <a:prstGeom prst="rect">
            <a:avLst/>
          </a:prstGeom>
          <a:noFill/>
        </p:spPr>
        <p:txBody>
          <a:bodyPr wrap="square">
            <a:spAutoFit/>
          </a:bodyPr>
          <a:lstStyle/>
          <a:p>
            <a:pPr algn="ctr"/>
            <a:r>
              <a:rPr lang="en-US" sz="5400" dirty="0">
                <a:solidFill>
                  <a:schemeClr val="accent1"/>
                </a:solidFill>
                <a:latin typeface="Calibri" panose="020F0502020204030204" pitchFamily="34" charset="0"/>
                <a:cs typeface="Calibri" panose="020F0502020204030204" pitchFamily="34" charset="0"/>
              </a:rPr>
              <a:t>Regulation E</a:t>
            </a:r>
          </a:p>
        </p:txBody>
      </p:sp>
    </p:spTree>
    <p:extLst>
      <p:ext uri="{BB962C8B-B14F-4D97-AF65-F5344CB8AC3E}">
        <p14:creationId xmlns:p14="http://schemas.microsoft.com/office/powerpoint/2010/main" val="2071411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2C06D9F-F7E6-8C22-8A8F-985F9E9129DE}"/>
              </a:ext>
            </a:extLst>
          </p:cNvPr>
          <p:cNvSpPr txBox="1"/>
          <p:nvPr/>
        </p:nvSpPr>
        <p:spPr>
          <a:xfrm>
            <a:off x="707923" y="1986116"/>
            <a:ext cx="9110098" cy="3887359"/>
          </a:xfrm>
          <a:prstGeom prst="rect">
            <a:avLst/>
          </a:prstGeom>
          <a:noFill/>
        </p:spPr>
        <p:txBody>
          <a:bodyPr wrap="square" rtlCol="0">
            <a:noAutofit/>
          </a:bodyPr>
          <a:lstStyle/>
          <a:p>
            <a:r>
              <a:rPr lang="en-US" sz="2000" dirty="0">
                <a:latin typeface="Calibri" panose="020F0502020204030204" pitchFamily="34" charset="0"/>
                <a:cs typeface="Calibri" panose="020F0502020204030204" pitchFamily="34" charset="0"/>
              </a:rPr>
              <a:t>There has been a lot of focus on determining the liability on person-to-person (P2P) transfers using services such as Zelle. </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The WSJ reports that the CFPB is investigating JPMorgan Chase, Bank of America, Wells Fargo, and others do enough to shut down accounts controlled by bad actors. (08/07/22024)</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Financial App Security (S.8677) – NY </a:t>
            </a:r>
            <a:r>
              <a:rPr lang="en-US" sz="1400" dirty="0">
                <a:latin typeface="Calibri" panose="020F0502020204030204" pitchFamily="34" charset="0"/>
                <a:cs typeface="Calibri" panose="020F0502020204030204" pitchFamily="34" charset="0"/>
              </a:rPr>
              <a:t>(</a:t>
            </a:r>
            <a:r>
              <a:rPr lang="en-US" sz="1400" dirty="0">
                <a:latin typeface="Calibri" panose="020F0502020204030204" pitchFamily="34" charset="0"/>
                <a:cs typeface="Calibri" panose="020F0502020204030204" pitchFamily="34" charset="0"/>
                <a:hlinkClick r:id="rId2"/>
              </a:rPr>
              <a:t>https://www.nysenate.gov/legislation/bills/2023/S8677/amendment/B</a:t>
            </a:r>
            <a:r>
              <a:rPr lang="en-US" sz="1400" dirty="0">
                <a:latin typeface="Calibri" panose="020F0502020204030204" pitchFamily="34" charset="0"/>
                <a:cs typeface="Calibri" panose="020F0502020204030204" pitchFamily="34" charset="0"/>
              </a:rPr>
              <a:t>)</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An oversight hearing to examine how Zelle and the big banks fail to protect consumers from fraud. </a:t>
            </a:r>
            <a:r>
              <a:rPr lang="en-US" sz="1400" dirty="0">
                <a:latin typeface="Calibri" panose="020F0502020204030204" pitchFamily="34" charset="0"/>
                <a:cs typeface="Calibri" panose="020F0502020204030204" pitchFamily="34" charset="0"/>
              </a:rPr>
              <a:t>(</a:t>
            </a:r>
            <a:r>
              <a:rPr lang="en-US" sz="1400" dirty="0">
                <a:latin typeface="Calibri" panose="020F0502020204030204" pitchFamily="34" charset="0"/>
                <a:cs typeface="Calibri" panose="020F0502020204030204" pitchFamily="34" charset="0"/>
                <a:hlinkClick r:id="rId3"/>
              </a:rPr>
              <a:t>https://www.congress.gov/event/118th-congress/senate-event/336040</a:t>
            </a:r>
            <a:r>
              <a:rPr lang="en-US" sz="1400" dirty="0">
                <a:latin typeface="Calibri" panose="020F0502020204030204" pitchFamily="34" charset="0"/>
                <a:cs typeface="Calibri" panose="020F0502020204030204" pitchFamily="34" charset="0"/>
              </a:rPr>
              <a:t>) </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CFPB Proposes to supervise digital wallets and payment apps. </a:t>
            </a:r>
            <a:r>
              <a:rPr lang="en-US" sz="1400" dirty="0">
                <a:latin typeface="Calibri" panose="020F0502020204030204" pitchFamily="34" charset="0"/>
                <a:cs typeface="Calibri" panose="020F0502020204030204" pitchFamily="34" charset="0"/>
              </a:rPr>
              <a:t>(</a:t>
            </a:r>
            <a:r>
              <a:rPr lang="en-US" sz="1400" dirty="0">
                <a:latin typeface="Calibri" panose="020F0502020204030204" pitchFamily="34" charset="0"/>
                <a:cs typeface="Calibri" panose="020F0502020204030204" pitchFamily="34" charset="0"/>
                <a:hlinkClick r:id="rId4"/>
              </a:rPr>
              <a:t>https://www.consumerfinance.gov/about-us/newsroom/cfpb-proposes-new-federal-oversight-of-big-tech-companies-and-other-providers-of-digital-wallets-and-payment-apps/</a:t>
            </a:r>
            <a:r>
              <a:rPr lang="en-US" sz="1400" dirty="0">
                <a:latin typeface="Calibri" panose="020F0502020204030204" pitchFamily="34" charset="0"/>
                <a:cs typeface="Calibri" panose="020F0502020204030204" pitchFamily="34" charset="0"/>
              </a:rPr>
              <a:t>) </a:t>
            </a:r>
          </a:p>
        </p:txBody>
      </p:sp>
      <p:sp>
        <p:nvSpPr>
          <p:cNvPr id="6" name="TextBox 5">
            <a:extLst>
              <a:ext uri="{FF2B5EF4-FFF2-40B4-BE49-F238E27FC236}">
                <a16:creationId xmlns:a16="http://schemas.microsoft.com/office/drawing/2014/main" id="{E89763E6-7FF6-552E-EEB8-94BB7BAC0EE8}"/>
              </a:ext>
            </a:extLst>
          </p:cNvPr>
          <p:cNvSpPr txBox="1"/>
          <p:nvPr/>
        </p:nvSpPr>
        <p:spPr>
          <a:xfrm>
            <a:off x="2814484" y="984525"/>
            <a:ext cx="6100916" cy="923330"/>
          </a:xfrm>
          <a:prstGeom prst="rect">
            <a:avLst/>
          </a:prstGeom>
          <a:noFill/>
        </p:spPr>
        <p:txBody>
          <a:bodyPr wrap="square">
            <a:spAutoFit/>
          </a:bodyPr>
          <a:lstStyle/>
          <a:p>
            <a:pPr algn="ctr"/>
            <a:r>
              <a:rPr lang="en-US" sz="5400" dirty="0">
                <a:solidFill>
                  <a:schemeClr val="accent1"/>
                </a:solidFill>
                <a:latin typeface="Calibri" panose="020F0502020204030204" pitchFamily="34" charset="0"/>
                <a:cs typeface="Calibri" panose="020F0502020204030204" pitchFamily="34" charset="0"/>
              </a:rPr>
              <a:t>Regulation E</a:t>
            </a:r>
          </a:p>
        </p:txBody>
      </p:sp>
    </p:spTree>
    <p:extLst>
      <p:ext uri="{BB962C8B-B14F-4D97-AF65-F5344CB8AC3E}">
        <p14:creationId xmlns:p14="http://schemas.microsoft.com/office/powerpoint/2010/main" val="14000516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490146-B3B3-7DF8-0523-7DB16B941A3D}"/>
              </a:ext>
            </a:extLst>
          </p:cNvPr>
          <p:cNvSpPr>
            <a:spLocks noGrp="1"/>
          </p:cNvSpPr>
          <p:nvPr>
            <p:ph idx="1"/>
          </p:nvPr>
        </p:nvSpPr>
        <p:spPr>
          <a:xfrm>
            <a:off x="750486" y="1648525"/>
            <a:ext cx="8596668" cy="3592069"/>
          </a:xfrm>
        </p:spPr>
        <p:txBody>
          <a:bodyPr anchor="ctr">
            <a:normAutofit/>
          </a:bodyPr>
          <a:lstStyle/>
          <a:p>
            <a:pPr marL="0" indent="0" algn="ctr">
              <a:buNone/>
            </a:pPr>
            <a:r>
              <a:rPr lang="en-US" sz="7200" b="1" dirty="0">
                <a:latin typeface="Calibri" panose="020F0502020204030204" pitchFamily="34" charset="0"/>
                <a:cs typeface="Calibri" panose="020F0502020204030204" pitchFamily="34" charset="0"/>
              </a:rPr>
              <a:t>Junk Fees</a:t>
            </a:r>
          </a:p>
        </p:txBody>
      </p:sp>
    </p:spTree>
    <p:extLst>
      <p:ext uri="{BB962C8B-B14F-4D97-AF65-F5344CB8AC3E}">
        <p14:creationId xmlns:p14="http://schemas.microsoft.com/office/powerpoint/2010/main" val="30961533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5813A44-15D8-E64D-D7AB-26CE5FDC1593}"/>
              </a:ext>
            </a:extLst>
          </p:cNvPr>
          <p:cNvSpPr txBox="1"/>
          <p:nvPr/>
        </p:nvSpPr>
        <p:spPr>
          <a:xfrm>
            <a:off x="1880420" y="664235"/>
            <a:ext cx="6100916" cy="923330"/>
          </a:xfrm>
          <a:prstGeom prst="rect">
            <a:avLst/>
          </a:prstGeom>
          <a:noFill/>
        </p:spPr>
        <p:txBody>
          <a:bodyPr wrap="square">
            <a:spAutoFit/>
          </a:bodyPr>
          <a:lstStyle/>
          <a:p>
            <a:pPr algn="ctr"/>
            <a:r>
              <a:rPr lang="en-US" sz="5400" dirty="0">
                <a:solidFill>
                  <a:schemeClr val="accent1"/>
                </a:solidFill>
                <a:latin typeface="Calibri" panose="020F0502020204030204" pitchFamily="34" charset="0"/>
                <a:cs typeface="Calibri" panose="020F0502020204030204" pitchFamily="34" charset="0"/>
              </a:rPr>
              <a:t>Junk Fees</a:t>
            </a:r>
          </a:p>
        </p:txBody>
      </p:sp>
      <p:sp>
        <p:nvSpPr>
          <p:cNvPr id="4" name="Content Placeholder 3">
            <a:extLst>
              <a:ext uri="{FF2B5EF4-FFF2-40B4-BE49-F238E27FC236}">
                <a16:creationId xmlns:a16="http://schemas.microsoft.com/office/drawing/2014/main" id="{F1C4484A-3276-3C00-8067-0DBA530A1855}"/>
              </a:ext>
            </a:extLst>
          </p:cNvPr>
          <p:cNvSpPr>
            <a:spLocks noGrp="1"/>
          </p:cNvSpPr>
          <p:nvPr>
            <p:ph idx="1"/>
          </p:nvPr>
        </p:nvSpPr>
        <p:spPr/>
        <p:txBody>
          <a:bodyPr/>
          <a:lstStyle/>
          <a:p>
            <a:r>
              <a:rPr lang="en-US" b="1" i="0" dirty="0">
                <a:solidFill>
                  <a:srgbClr val="101820"/>
                </a:solidFill>
                <a:effectLst/>
                <a:latin typeface="Avenir Next"/>
              </a:rPr>
              <a:t>CFPB Issues Guidance to Halt Large Banks from Charging Illegal Junk Fees for Basic Customer Service</a:t>
            </a:r>
          </a:p>
          <a:p>
            <a:pPr lvl="1"/>
            <a:r>
              <a:rPr lang="en-US" b="1" dirty="0">
                <a:solidFill>
                  <a:srgbClr val="101820"/>
                </a:solidFill>
                <a:latin typeface="Avenir Next"/>
              </a:rPr>
              <a:t>Advisory Opinion (</a:t>
            </a:r>
            <a:r>
              <a:rPr lang="en-US" b="1" dirty="0">
                <a:solidFill>
                  <a:srgbClr val="101820"/>
                </a:solidFill>
                <a:latin typeface="Avenir Next"/>
                <a:hlinkClick r:id="rId2"/>
              </a:rPr>
              <a:t>https://files.consumerfinance.gov/f/documents/cfpb-1034c-advisory-opinion-2023_10.pdf</a:t>
            </a:r>
            <a:r>
              <a:rPr lang="en-US" b="1" dirty="0">
                <a:solidFill>
                  <a:srgbClr val="101820"/>
                </a:solidFill>
                <a:latin typeface="Avenir Next"/>
              </a:rPr>
              <a:t>)</a:t>
            </a:r>
          </a:p>
          <a:p>
            <a:pPr lvl="1"/>
            <a:r>
              <a:rPr lang="en-US" b="1" i="0" dirty="0">
                <a:solidFill>
                  <a:srgbClr val="101820"/>
                </a:solidFill>
                <a:effectLst/>
                <a:latin typeface="Avenir Next"/>
              </a:rPr>
              <a:t>Requires large banks and CUs (over $10 billion) to comply with consumer requests for information concerning a “consumer financial product or service” in a timely manner</a:t>
            </a:r>
          </a:p>
          <a:p>
            <a:pPr lvl="1"/>
            <a:r>
              <a:rPr lang="en-US" b="1" dirty="0">
                <a:solidFill>
                  <a:srgbClr val="101820"/>
                </a:solidFill>
                <a:latin typeface="Avenir Next"/>
              </a:rPr>
              <a:t>Cannot unreasonably impede a consumers’ ability to request and receive account information</a:t>
            </a:r>
          </a:p>
          <a:p>
            <a:pPr lvl="1"/>
            <a:r>
              <a:rPr lang="en-US" b="1" i="0" dirty="0">
                <a:solidFill>
                  <a:srgbClr val="101820"/>
                </a:solidFill>
                <a:effectLst/>
                <a:latin typeface="Avenir Next"/>
              </a:rPr>
              <a:t>But it is not an unreasonable impediment for </a:t>
            </a:r>
            <a:r>
              <a:rPr lang="en-US" b="1" dirty="0">
                <a:latin typeface="Avenir Next"/>
              </a:rPr>
              <a:t>large banks or credit unions to require that the person making the request verify their identity, identify their account, and describe the information they are seeking.</a:t>
            </a:r>
            <a:endParaRPr lang="en-US" b="1" i="0" dirty="0">
              <a:solidFill>
                <a:srgbClr val="101820"/>
              </a:solidFill>
              <a:effectLst/>
              <a:latin typeface="Avenir Next"/>
            </a:endParaRPr>
          </a:p>
          <a:p>
            <a:endParaRPr lang="en-US" dirty="0"/>
          </a:p>
        </p:txBody>
      </p:sp>
    </p:spTree>
    <p:extLst>
      <p:ext uri="{BB962C8B-B14F-4D97-AF65-F5344CB8AC3E}">
        <p14:creationId xmlns:p14="http://schemas.microsoft.com/office/powerpoint/2010/main" val="4093103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6098C-5C53-6AA6-156B-F19E87559DF5}"/>
              </a:ext>
            </a:extLst>
          </p:cNvPr>
          <p:cNvSpPr>
            <a:spLocks noGrp="1"/>
          </p:cNvSpPr>
          <p:nvPr>
            <p:ph type="title"/>
          </p:nvPr>
        </p:nvSpPr>
        <p:spPr>
          <a:xfrm>
            <a:off x="591876" y="3036605"/>
            <a:ext cx="8596668" cy="1320800"/>
          </a:xfrm>
        </p:spPr>
        <p:txBody>
          <a:bodyPr>
            <a:normAutofit fontScale="90000"/>
          </a:bodyPr>
          <a:lstStyle/>
          <a:p>
            <a:pPr algn="ctr"/>
            <a:r>
              <a:rPr lang="en-US" sz="6000" dirty="0"/>
              <a:t>BNPL Programs</a:t>
            </a:r>
            <a:br>
              <a:rPr lang="en-US" sz="3600" dirty="0"/>
            </a:br>
            <a:endParaRPr lang="en-US" dirty="0"/>
          </a:p>
        </p:txBody>
      </p:sp>
    </p:spTree>
    <p:extLst>
      <p:ext uri="{BB962C8B-B14F-4D97-AF65-F5344CB8AC3E}">
        <p14:creationId xmlns:p14="http://schemas.microsoft.com/office/powerpoint/2010/main" val="2373455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97A3474-848A-F266-491A-343948DBC0F2}"/>
              </a:ext>
            </a:extLst>
          </p:cNvPr>
          <p:cNvPicPr>
            <a:picLocks noChangeAspect="1"/>
          </p:cNvPicPr>
          <p:nvPr/>
        </p:nvPicPr>
        <p:blipFill>
          <a:blip r:embed="rId2"/>
          <a:stretch>
            <a:fillRect/>
          </a:stretch>
        </p:blipFill>
        <p:spPr>
          <a:xfrm>
            <a:off x="7618097" y="3262944"/>
            <a:ext cx="4151736" cy="3194581"/>
          </a:xfrm>
          <a:prstGeom prst="rect">
            <a:avLst/>
          </a:prstGeom>
        </p:spPr>
      </p:pic>
      <p:sp>
        <p:nvSpPr>
          <p:cNvPr id="4" name="TextBox 3">
            <a:extLst>
              <a:ext uri="{FF2B5EF4-FFF2-40B4-BE49-F238E27FC236}">
                <a16:creationId xmlns:a16="http://schemas.microsoft.com/office/drawing/2014/main" id="{56475285-790C-3746-0950-C034885B9859}"/>
              </a:ext>
            </a:extLst>
          </p:cNvPr>
          <p:cNvSpPr txBox="1"/>
          <p:nvPr/>
        </p:nvSpPr>
        <p:spPr>
          <a:xfrm>
            <a:off x="1563329" y="1543665"/>
            <a:ext cx="7053854" cy="615553"/>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The only thing we know about the future is that it will be different</a:t>
            </a:r>
          </a:p>
          <a:p>
            <a:r>
              <a:rPr lang="en-US" sz="1400" dirty="0">
                <a:latin typeface="Calibri" panose="020F0502020204030204" pitchFamily="34" charset="0"/>
                <a:cs typeface="Calibri" panose="020F0502020204030204" pitchFamily="34" charset="0"/>
              </a:rPr>
              <a:t>- Peter Drucker</a:t>
            </a:r>
          </a:p>
        </p:txBody>
      </p:sp>
    </p:spTree>
    <p:extLst>
      <p:ext uri="{BB962C8B-B14F-4D97-AF65-F5344CB8AC3E}">
        <p14:creationId xmlns:p14="http://schemas.microsoft.com/office/powerpoint/2010/main" val="3996139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2B59B-ADB4-6F71-2BEA-DB437A90B1EB}"/>
              </a:ext>
            </a:extLst>
          </p:cNvPr>
          <p:cNvSpPr>
            <a:spLocks noGrp="1"/>
          </p:cNvSpPr>
          <p:nvPr>
            <p:ph type="title"/>
          </p:nvPr>
        </p:nvSpPr>
        <p:spPr/>
        <p:txBody>
          <a:bodyPr/>
          <a:lstStyle/>
          <a:p>
            <a:r>
              <a:rPr lang="en-US" sz="3600" dirty="0"/>
              <a:t>BNPL Programs</a:t>
            </a:r>
            <a:br>
              <a:rPr lang="en-US" sz="3600" dirty="0"/>
            </a:br>
            <a:endParaRPr lang="en-US" dirty="0"/>
          </a:p>
        </p:txBody>
      </p:sp>
      <p:sp>
        <p:nvSpPr>
          <p:cNvPr id="3" name="Content Placeholder 2">
            <a:extLst>
              <a:ext uri="{FF2B5EF4-FFF2-40B4-BE49-F238E27FC236}">
                <a16:creationId xmlns:a16="http://schemas.microsoft.com/office/drawing/2014/main" id="{4F8433B8-B0D6-EB01-85E6-43B372F6CC01}"/>
              </a:ext>
            </a:extLst>
          </p:cNvPr>
          <p:cNvSpPr>
            <a:spLocks noGrp="1"/>
          </p:cNvSpPr>
          <p:nvPr>
            <p:ph idx="1"/>
          </p:nvPr>
        </p:nvSpPr>
        <p:spPr/>
        <p:txBody>
          <a:bodyPr>
            <a:normAutofit lnSpcReduction="10000"/>
          </a:bodyPr>
          <a:lstStyle/>
          <a:p>
            <a:r>
              <a:rPr lang="en-US" dirty="0"/>
              <a:t>Top-Level Takeaways – Callahan &amp; Associates. creditunions.com, Buy Now, Pay Later:  Fad or the Future?  September 9, 2024</a:t>
            </a:r>
          </a:p>
          <a:p>
            <a:pPr lvl="1"/>
            <a:r>
              <a:rPr lang="en-US" dirty="0"/>
              <a:t>Despite its popularity among consumers, a 2024 survey found only 1.5% of credit unions currently offer BNPL.</a:t>
            </a:r>
          </a:p>
          <a:p>
            <a:pPr lvl="1"/>
            <a:r>
              <a:rPr lang="en-US" dirty="0"/>
              <a:t>Credit unions have reduced BNPL risks by introducing it to members as a post-purchase option.</a:t>
            </a:r>
          </a:p>
          <a:p>
            <a:pPr lvl="1"/>
            <a:r>
              <a:rPr lang="en-US" dirty="0"/>
              <a:t>Credit unions with BNPL programs report that members who use it largely use it for essential purchases*, such as household needs and groceries.</a:t>
            </a:r>
          </a:p>
          <a:p>
            <a:pPr lvl="1"/>
            <a:endParaRPr lang="en-US" dirty="0"/>
          </a:p>
          <a:p>
            <a:pPr marL="457200" lvl="1" indent="0">
              <a:buNone/>
            </a:pPr>
            <a:r>
              <a:rPr lang="en-US" dirty="0"/>
              <a:t>*</a:t>
            </a:r>
            <a:r>
              <a:rPr lang="en-US" sz="1400" dirty="0"/>
              <a:t>For example, a member to take advantage of Capitol Credit Union’s BNPL program, they must have been a member for at least 180 days and be in good standing. Eligible purchases must be from within the past 60 days, be at least $100, and cannot be a cash or cash equivalent purchase. Capitol sets a fixed interest rate of 15% but charges no other fees</a:t>
            </a:r>
            <a:r>
              <a:rPr lang="en-US" dirty="0"/>
              <a:t>.</a:t>
            </a:r>
          </a:p>
        </p:txBody>
      </p:sp>
    </p:spTree>
    <p:extLst>
      <p:ext uri="{BB962C8B-B14F-4D97-AF65-F5344CB8AC3E}">
        <p14:creationId xmlns:p14="http://schemas.microsoft.com/office/powerpoint/2010/main" val="25614401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1D486-F2BF-5A2C-D48A-3FE9830D1D4A}"/>
              </a:ext>
            </a:extLst>
          </p:cNvPr>
          <p:cNvSpPr>
            <a:spLocks noGrp="1"/>
          </p:cNvSpPr>
          <p:nvPr>
            <p:ph type="title"/>
          </p:nvPr>
        </p:nvSpPr>
        <p:spPr/>
        <p:txBody>
          <a:bodyPr/>
          <a:lstStyle/>
          <a:p>
            <a:r>
              <a:rPr lang="en-US" dirty="0"/>
              <a:t>Who is providing this service now?</a:t>
            </a:r>
          </a:p>
        </p:txBody>
      </p:sp>
      <p:sp>
        <p:nvSpPr>
          <p:cNvPr id="3" name="Content Placeholder 2">
            <a:extLst>
              <a:ext uri="{FF2B5EF4-FFF2-40B4-BE49-F238E27FC236}">
                <a16:creationId xmlns:a16="http://schemas.microsoft.com/office/drawing/2014/main" id="{8DB31CF7-46EF-CFE9-0B17-3A9D70F57EAD}"/>
              </a:ext>
            </a:extLst>
          </p:cNvPr>
          <p:cNvSpPr>
            <a:spLocks noGrp="1"/>
          </p:cNvSpPr>
          <p:nvPr>
            <p:ph idx="1"/>
          </p:nvPr>
        </p:nvSpPr>
        <p:spPr/>
        <p:txBody>
          <a:bodyPr>
            <a:normAutofit/>
          </a:bodyPr>
          <a:lstStyle/>
          <a:p>
            <a:pPr marL="0" indent="0">
              <a:buNone/>
            </a:pPr>
            <a:r>
              <a:rPr lang="en-US" sz="1800" b="0" i="0" u="none" strike="noStrike" baseline="0" dirty="0">
                <a:solidFill>
                  <a:srgbClr val="000000"/>
                </a:solidFill>
                <a:latin typeface="Roboto" panose="02000000000000000000" pitchFamily="2" charset="0"/>
              </a:rPr>
              <a:t>“Fintechs are the ones providing this for the consumer right now,” says Pierre Cardenas, CEO of </a:t>
            </a:r>
            <a:r>
              <a:rPr lang="en-US" sz="1800" b="1" i="0" u="none" strike="noStrike" baseline="0" dirty="0">
                <a:solidFill>
                  <a:srgbClr val="000000"/>
                </a:solidFill>
                <a:latin typeface="Roboto" panose="02000000000000000000" pitchFamily="2" charset="0"/>
              </a:rPr>
              <a:t>Capitol Credit Union </a:t>
            </a:r>
            <a:r>
              <a:rPr lang="en-US" sz="1800" b="0" i="0" u="none" strike="noStrike" baseline="0" dirty="0">
                <a:solidFill>
                  <a:srgbClr val="000000"/>
                </a:solidFill>
                <a:latin typeface="Roboto" panose="02000000000000000000" pitchFamily="2" charset="0"/>
              </a:rPr>
              <a:t>($213.2 M, Austin, TX). “The credit union industry better hop on board because members are going to keep going to these other options first.”</a:t>
            </a:r>
            <a:r>
              <a:rPr lang="en-US" sz="1800" b="1" i="0" u="none" strike="noStrike" baseline="0" dirty="0">
                <a:solidFill>
                  <a:srgbClr val="000000"/>
                </a:solidFill>
                <a:latin typeface="Roboto" panose="02000000000000000000" pitchFamily="2" charset="0"/>
              </a:rPr>
              <a:t>(https://creditunions.com/analyze/pro le/? account=339784&amp;acc=0016000000EhUdoAAF)  </a:t>
            </a:r>
            <a:r>
              <a:rPr lang="en-US" sz="1800" i="0" u="none" strike="noStrike" baseline="0" dirty="0">
                <a:solidFill>
                  <a:srgbClr val="000000"/>
                </a:solidFill>
                <a:latin typeface="Roboto" panose="02000000000000000000" pitchFamily="2" charset="0"/>
              </a:rPr>
              <a:t>  </a:t>
            </a:r>
          </a:p>
          <a:p>
            <a:pPr marL="0" indent="0">
              <a:buNone/>
            </a:pPr>
            <a:endParaRPr lang="en-US" dirty="0">
              <a:solidFill>
                <a:srgbClr val="000000"/>
              </a:solidFill>
              <a:latin typeface="Roboto" panose="02000000000000000000" pitchFamily="2" charset="0"/>
            </a:endParaRPr>
          </a:p>
          <a:p>
            <a:pPr marL="0" indent="0">
              <a:buNone/>
            </a:pPr>
            <a:r>
              <a:rPr lang="en-US" dirty="0">
                <a:solidFill>
                  <a:srgbClr val="000000"/>
                </a:solidFill>
                <a:latin typeface="Roboto" panose="02000000000000000000" pitchFamily="2" charset="0"/>
              </a:rPr>
              <a:t>Pierre Cardenas, CEO, Capitol Credit Union</a:t>
            </a:r>
          </a:p>
          <a:p>
            <a:pPr marL="0" indent="0">
              <a:buNone/>
            </a:pPr>
            <a:endParaRPr lang="en-US" dirty="0">
              <a:solidFill>
                <a:srgbClr val="000000"/>
              </a:solidFill>
              <a:latin typeface="Roboto" panose="02000000000000000000" pitchFamily="2" charset="0"/>
            </a:endParaRPr>
          </a:p>
          <a:p>
            <a:pPr marL="0" indent="0">
              <a:buNone/>
            </a:pPr>
            <a:r>
              <a:rPr lang="en-US" dirty="0">
                <a:solidFill>
                  <a:srgbClr val="000000"/>
                </a:solidFill>
                <a:latin typeface="Roboto" panose="02000000000000000000" pitchFamily="2" charset="0"/>
              </a:rPr>
              <a:t>So… let’s talk about partnering with Fintechs</a:t>
            </a:r>
            <a:endParaRPr lang="en-US" dirty="0"/>
          </a:p>
        </p:txBody>
      </p:sp>
    </p:spTree>
    <p:extLst>
      <p:ext uri="{BB962C8B-B14F-4D97-AF65-F5344CB8AC3E}">
        <p14:creationId xmlns:p14="http://schemas.microsoft.com/office/powerpoint/2010/main" val="3839836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B45E8-5239-3418-19D5-6C1399D3C90E}"/>
              </a:ext>
            </a:extLst>
          </p:cNvPr>
          <p:cNvSpPr>
            <a:spLocks noGrp="1"/>
          </p:cNvSpPr>
          <p:nvPr>
            <p:ph type="title"/>
          </p:nvPr>
        </p:nvSpPr>
        <p:spPr>
          <a:xfrm>
            <a:off x="814067" y="2404216"/>
            <a:ext cx="8596668" cy="1320800"/>
          </a:xfrm>
        </p:spPr>
        <p:txBody>
          <a:bodyPr>
            <a:normAutofit/>
          </a:bodyPr>
          <a:lstStyle/>
          <a:p>
            <a:pPr algn="ctr"/>
            <a:r>
              <a:rPr lang="en-US" sz="6600" dirty="0"/>
              <a:t>Fintechs</a:t>
            </a:r>
          </a:p>
        </p:txBody>
      </p:sp>
    </p:spTree>
    <p:extLst>
      <p:ext uri="{BB962C8B-B14F-4D97-AF65-F5344CB8AC3E}">
        <p14:creationId xmlns:p14="http://schemas.microsoft.com/office/powerpoint/2010/main" val="42219579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4789C-80A4-BD01-4036-F6C62016CB73}"/>
              </a:ext>
            </a:extLst>
          </p:cNvPr>
          <p:cNvSpPr>
            <a:spLocks noGrp="1"/>
          </p:cNvSpPr>
          <p:nvPr>
            <p:ph type="title"/>
          </p:nvPr>
        </p:nvSpPr>
        <p:spPr>
          <a:xfrm>
            <a:off x="677334" y="609600"/>
            <a:ext cx="8596668" cy="783364"/>
          </a:xfrm>
        </p:spPr>
        <p:txBody>
          <a:bodyPr/>
          <a:lstStyle/>
          <a:p>
            <a:r>
              <a:rPr lang="en-US"/>
              <a:t>Fintechs </a:t>
            </a:r>
            <a:r>
              <a:rPr lang="en-US" dirty="0"/>
              <a:t>– Managing third-party risk</a:t>
            </a:r>
          </a:p>
        </p:txBody>
      </p:sp>
      <p:sp>
        <p:nvSpPr>
          <p:cNvPr id="3" name="Content Placeholder 2">
            <a:extLst>
              <a:ext uri="{FF2B5EF4-FFF2-40B4-BE49-F238E27FC236}">
                <a16:creationId xmlns:a16="http://schemas.microsoft.com/office/drawing/2014/main" id="{5A6830F6-D5DC-B9EE-6F2E-9B9324782992}"/>
              </a:ext>
            </a:extLst>
          </p:cNvPr>
          <p:cNvSpPr>
            <a:spLocks noGrp="1"/>
          </p:cNvSpPr>
          <p:nvPr>
            <p:ph idx="1"/>
          </p:nvPr>
        </p:nvSpPr>
        <p:spPr>
          <a:xfrm>
            <a:off x="677334" y="1392964"/>
            <a:ext cx="8596668" cy="5204389"/>
          </a:xfrm>
        </p:spPr>
        <p:txBody>
          <a:bodyPr>
            <a:normAutofit lnSpcReduction="10000"/>
          </a:bodyPr>
          <a:lstStyle/>
          <a:p>
            <a:r>
              <a:rPr lang="en-US" dirty="0"/>
              <a:t>Third-Party Risks, ACUIA 33</a:t>
            </a:r>
            <a:r>
              <a:rPr lang="en-US" baseline="30000" dirty="0"/>
              <a:t>rd</a:t>
            </a:r>
            <a:r>
              <a:rPr lang="en-US" dirty="0"/>
              <a:t> Annual Conference, June 15, 2023</a:t>
            </a:r>
          </a:p>
          <a:p>
            <a:r>
              <a:rPr lang="en-US" dirty="0"/>
              <a:t>Authorities</a:t>
            </a:r>
          </a:p>
          <a:p>
            <a:pPr lvl="1"/>
            <a:r>
              <a:rPr lang="en-US" dirty="0">
                <a:solidFill>
                  <a:schemeClr val="tx1"/>
                </a:solidFill>
              </a:rPr>
              <a:t>NCUA Letter to Credit Unions  08-CU-09 (April 2008)</a:t>
            </a:r>
          </a:p>
          <a:p>
            <a:pPr lvl="1"/>
            <a:r>
              <a:rPr lang="en-US" dirty="0">
                <a:solidFill>
                  <a:schemeClr val="tx1"/>
                </a:solidFill>
              </a:rPr>
              <a:t>Interagency Guidance on Third-Party Relationships: Risk Management  FDIC PR-47-2023 (June 2023)</a:t>
            </a:r>
          </a:p>
          <a:p>
            <a:r>
              <a:rPr lang="en-US" sz="1800" dirty="0"/>
              <a:t>Examiners divide their analysis into three broad categories</a:t>
            </a:r>
          </a:p>
          <a:p>
            <a:pPr lvl="1"/>
            <a:r>
              <a:rPr lang="en-US" b="0" i="0" dirty="0">
                <a:solidFill>
                  <a:srgbClr val="000000"/>
                </a:solidFill>
                <a:effectLst/>
                <a:latin typeface="Open Sans" panose="020B0606030504020204" pitchFamily="34" charset="0"/>
              </a:rPr>
              <a:t>Risk Assessment and Planning;</a:t>
            </a:r>
          </a:p>
          <a:p>
            <a:pPr lvl="1"/>
            <a:r>
              <a:rPr lang="en-US" b="0" i="0" dirty="0">
                <a:solidFill>
                  <a:srgbClr val="000000"/>
                </a:solidFill>
                <a:effectLst/>
                <a:latin typeface="Open Sans" panose="020B0606030504020204" pitchFamily="34" charset="0"/>
              </a:rPr>
              <a:t>Effective Due Diligence; and</a:t>
            </a:r>
          </a:p>
          <a:p>
            <a:pPr lvl="1"/>
            <a:r>
              <a:rPr lang="en-US" b="0" i="0" dirty="0">
                <a:solidFill>
                  <a:srgbClr val="000000"/>
                </a:solidFill>
                <a:effectLst/>
                <a:latin typeface="Open Sans" panose="020B0606030504020204" pitchFamily="34" charset="0"/>
              </a:rPr>
              <a:t>Risk Measurement, Monitoring, and Control</a:t>
            </a:r>
          </a:p>
          <a:p>
            <a:r>
              <a:rPr lang="en-US" dirty="0">
                <a:solidFill>
                  <a:srgbClr val="000000"/>
                </a:solidFill>
                <a:latin typeface="Open Sans" panose="020B0606030504020204" pitchFamily="34" charset="0"/>
              </a:rPr>
              <a:t>Lending programs greater legal risk than payments programs</a:t>
            </a:r>
          </a:p>
          <a:p>
            <a:r>
              <a:rPr lang="en-US" dirty="0">
                <a:solidFill>
                  <a:srgbClr val="000000"/>
                </a:solidFill>
                <a:latin typeface="Open Sans" panose="020B0606030504020204" pitchFamily="34" charset="0"/>
              </a:rPr>
              <a:t>FDIC Proposes Deposit Insurance Recordkeeping Rule for Banks’ Third-Party Accounts, September 17, 2024*  Rule will have compliance implications for BaaS partnerships. </a:t>
            </a:r>
          </a:p>
          <a:p>
            <a:pPr marL="0" indent="0">
              <a:buNone/>
            </a:pPr>
            <a:r>
              <a:rPr lang="en-US" dirty="0"/>
              <a:t>*</a:t>
            </a:r>
            <a:r>
              <a:rPr lang="en-US" sz="1400" dirty="0"/>
              <a:t>https://www.fdic.gov/news/press-releases/2024/fdic-proposes-deposit-insurance-recordkeeping-rule-banks-third-party</a:t>
            </a:r>
          </a:p>
          <a:p>
            <a:endParaRPr lang="en-US" dirty="0">
              <a:solidFill>
                <a:schemeClr val="tx1"/>
              </a:solidFill>
            </a:endParaRPr>
          </a:p>
          <a:p>
            <a:pPr lvl="1"/>
            <a:endParaRPr lang="en-US" dirty="0"/>
          </a:p>
        </p:txBody>
      </p:sp>
    </p:spTree>
    <p:extLst>
      <p:ext uri="{BB962C8B-B14F-4D97-AF65-F5344CB8AC3E}">
        <p14:creationId xmlns:p14="http://schemas.microsoft.com/office/powerpoint/2010/main" val="16912052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B27A2-9284-4AB9-E9D4-3A2034562CC9}"/>
              </a:ext>
            </a:extLst>
          </p:cNvPr>
          <p:cNvSpPr>
            <a:spLocks noGrp="1"/>
          </p:cNvSpPr>
          <p:nvPr>
            <p:ph type="title"/>
          </p:nvPr>
        </p:nvSpPr>
        <p:spPr/>
        <p:txBody>
          <a:bodyPr/>
          <a:lstStyle/>
          <a:p>
            <a:r>
              <a:rPr lang="en-US" dirty="0"/>
              <a:t>And if you haven’t had enough…  </a:t>
            </a:r>
          </a:p>
        </p:txBody>
      </p:sp>
    </p:spTree>
    <p:extLst>
      <p:ext uri="{BB962C8B-B14F-4D97-AF65-F5344CB8AC3E}">
        <p14:creationId xmlns:p14="http://schemas.microsoft.com/office/powerpoint/2010/main" val="26034329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a:extLst>
              <a:ext uri="{FF2B5EF4-FFF2-40B4-BE49-F238E27FC236}">
                <a16:creationId xmlns:a16="http://schemas.microsoft.com/office/drawing/2014/main" id="{CDBB5368-D6BA-9783-D4C9-51193A4E2C57}"/>
              </a:ext>
            </a:extLst>
          </p:cNvPr>
          <p:cNvPicPr>
            <a:picLocks noGrp="1" noChangeAspect="1"/>
          </p:cNvPicPr>
          <p:nvPr>
            <p:ph idx="1"/>
          </p:nvPr>
        </p:nvPicPr>
        <p:blipFill>
          <a:blip r:embed="rId2"/>
          <a:stretch>
            <a:fillRect/>
          </a:stretch>
        </p:blipFill>
        <p:spPr>
          <a:xfrm>
            <a:off x="677863" y="2346303"/>
            <a:ext cx="8596312" cy="3510007"/>
          </a:xfrm>
        </p:spPr>
      </p:pic>
      <p:sp>
        <p:nvSpPr>
          <p:cNvPr id="7" name="Title 6">
            <a:extLst>
              <a:ext uri="{FF2B5EF4-FFF2-40B4-BE49-F238E27FC236}">
                <a16:creationId xmlns:a16="http://schemas.microsoft.com/office/drawing/2014/main" id="{AFCA301C-254B-FA7A-A43E-9B4DDCC87783}"/>
              </a:ext>
            </a:extLst>
          </p:cNvPr>
          <p:cNvSpPr>
            <a:spLocks noGrp="1"/>
          </p:cNvSpPr>
          <p:nvPr>
            <p:ph type="title"/>
          </p:nvPr>
        </p:nvSpPr>
        <p:spPr/>
        <p:txBody>
          <a:bodyPr/>
          <a:lstStyle/>
          <a:p>
            <a:pPr algn="ctr"/>
            <a:r>
              <a:rPr lang="en-US" dirty="0"/>
              <a:t>NCUA Agency Rule List – Spring 2024</a:t>
            </a:r>
          </a:p>
        </p:txBody>
      </p:sp>
    </p:spTree>
    <p:extLst>
      <p:ext uri="{BB962C8B-B14F-4D97-AF65-F5344CB8AC3E}">
        <p14:creationId xmlns:p14="http://schemas.microsoft.com/office/powerpoint/2010/main" val="4084600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FCA301C-254B-FA7A-A43E-9B4DDCC87783}"/>
              </a:ext>
            </a:extLst>
          </p:cNvPr>
          <p:cNvSpPr>
            <a:spLocks noGrp="1"/>
          </p:cNvSpPr>
          <p:nvPr>
            <p:ph type="title"/>
          </p:nvPr>
        </p:nvSpPr>
        <p:spPr/>
        <p:txBody>
          <a:bodyPr/>
          <a:lstStyle/>
          <a:p>
            <a:pPr algn="ctr"/>
            <a:r>
              <a:rPr lang="en-US" dirty="0"/>
              <a:t>CFPB Agency Rule List – Spring 2024</a:t>
            </a:r>
          </a:p>
        </p:txBody>
      </p:sp>
      <p:pic>
        <p:nvPicPr>
          <p:cNvPr id="5" name="Content Placeholder 4">
            <a:extLst>
              <a:ext uri="{FF2B5EF4-FFF2-40B4-BE49-F238E27FC236}">
                <a16:creationId xmlns:a16="http://schemas.microsoft.com/office/drawing/2014/main" id="{76E243CB-6FFB-A34A-147D-371DAEB9C00E}"/>
              </a:ext>
            </a:extLst>
          </p:cNvPr>
          <p:cNvPicPr>
            <a:picLocks noGrp="1" noChangeAspect="1"/>
          </p:cNvPicPr>
          <p:nvPr>
            <p:ph idx="1"/>
          </p:nvPr>
        </p:nvPicPr>
        <p:blipFill>
          <a:blip r:embed="rId2"/>
          <a:stretch>
            <a:fillRect/>
          </a:stretch>
        </p:blipFill>
        <p:spPr>
          <a:xfrm>
            <a:off x="677863" y="2593340"/>
            <a:ext cx="8596312" cy="3015932"/>
          </a:xfrm>
        </p:spPr>
      </p:pic>
    </p:spTree>
    <p:extLst>
      <p:ext uri="{BB962C8B-B14F-4D97-AF65-F5344CB8AC3E}">
        <p14:creationId xmlns:p14="http://schemas.microsoft.com/office/powerpoint/2010/main" val="16858944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FCA301C-254B-FA7A-A43E-9B4DDCC87783}"/>
              </a:ext>
            </a:extLst>
          </p:cNvPr>
          <p:cNvSpPr>
            <a:spLocks noGrp="1"/>
          </p:cNvSpPr>
          <p:nvPr>
            <p:ph type="title"/>
          </p:nvPr>
        </p:nvSpPr>
        <p:spPr/>
        <p:txBody>
          <a:bodyPr/>
          <a:lstStyle/>
          <a:p>
            <a:pPr algn="ctr"/>
            <a:r>
              <a:rPr lang="en-US" dirty="0"/>
              <a:t>FinCEN Rule List – Spring 2024</a:t>
            </a:r>
          </a:p>
        </p:txBody>
      </p:sp>
      <p:pic>
        <p:nvPicPr>
          <p:cNvPr id="3" name="Picture 2">
            <a:extLst>
              <a:ext uri="{FF2B5EF4-FFF2-40B4-BE49-F238E27FC236}">
                <a16:creationId xmlns:a16="http://schemas.microsoft.com/office/drawing/2014/main" id="{9C3591B9-0CEB-C625-9C94-F5D12C9378ED}"/>
              </a:ext>
            </a:extLst>
          </p:cNvPr>
          <p:cNvPicPr>
            <a:picLocks noChangeAspect="1"/>
          </p:cNvPicPr>
          <p:nvPr/>
        </p:nvPicPr>
        <p:blipFill>
          <a:blip r:embed="rId2"/>
          <a:stretch>
            <a:fillRect/>
          </a:stretch>
        </p:blipFill>
        <p:spPr>
          <a:xfrm>
            <a:off x="1070466" y="2355890"/>
            <a:ext cx="9107171" cy="2362530"/>
          </a:xfrm>
          <a:prstGeom prst="rect">
            <a:avLst/>
          </a:prstGeom>
        </p:spPr>
      </p:pic>
    </p:spTree>
    <p:extLst>
      <p:ext uri="{BB962C8B-B14F-4D97-AF65-F5344CB8AC3E}">
        <p14:creationId xmlns:p14="http://schemas.microsoft.com/office/powerpoint/2010/main" val="8854215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7F350CA6-713E-EEA0-78F0-748E36076AFF}"/>
              </a:ext>
            </a:extLst>
          </p:cNvPr>
          <p:cNvPicPr>
            <a:picLocks noGrp="1" noChangeAspect="1"/>
          </p:cNvPicPr>
          <p:nvPr>
            <p:ph idx="1"/>
          </p:nvPr>
        </p:nvPicPr>
        <p:blipFill>
          <a:blip r:embed="rId2"/>
          <a:stretch>
            <a:fillRect/>
          </a:stretch>
        </p:blipFill>
        <p:spPr>
          <a:xfrm>
            <a:off x="2176106" y="294859"/>
            <a:ext cx="6395258" cy="2743438"/>
          </a:xfrm>
        </p:spPr>
      </p:pic>
      <p:pic>
        <p:nvPicPr>
          <p:cNvPr id="6" name="Picture 5" descr="A close up of a logo">
            <a:extLst>
              <a:ext uri="{FF2B5EF4-FFF2-40B4-BE49-F238E27FC236}">
                <a16:creationId xmlns:a16="http://schemas.microsoft.com/office/drawing/2014/main" id="{0346A201-9CCC-70F1-A2DE-345228C69274}"/>
              </a:ext>
            </a:extLst>
          </p:cNvPr>
          <p:cNvPicPr>
            <a:picLocks noChangeAspect="1"/>
          </p:cNvPicPr>
          <p:nvPr/>
        </p:nvPicPr>
        <p:blipFill rotWithShape="1">
          <a:blip r:embed="rId3"/>
          <a:srcRect l="4294" r="4505"/>
          <a:stretch/>
        </p:blipFill>
        <p:spPr>
          <a:xfrm>
            <a:off x="2343565" y="2773647"/>
            <a:ext cx="6236320" cy="2735170"/>
          </a:xfrm>
          <a:prstGeom prst="rect">
            <a:avLst/>
          </a:prstGeom>
        </p:spPr>
      </p:pic>
      <p:sp>
        <p:nvSpPr>
          <p:cNvPr id="9" name="Title 1">
            <a:extLst>
              <a:ext uri="{FF2B5EF4-FFF2-40B4-BE49-F238E27FC236}">
                <a16:creationId xmlns:a16="http://schemas.microsoft.com/office/drawing/2014/main" id="{0E7FFC0C-56D3-7649-1FAA-B963416794AD}"/>
              </a:ext>
            </a:extLst>
          </p:cNvPr>
          <p:cNvSpPr>
            <a:spLocks noGrp="1"/>
          </p:cNvSpPr>
          <p:nvPr>
            <p:ph type="title"/>
          </p:nvPr>
        </p:nvSpPr>
        <p:spPr>
          <a:xfrm>
            <a:off x="1797666" y="5357870"/>
            <a:ext cx="8596668" cy="1320800"/>
          </a:xfrm>
        </p:spPr>
        <p:txBody>
          <a:bodyPr>
            <a:normAutofit fontScale="90000"/>
          </a:bodyPr>
          <a:lstStyle/>
          <a:p>
            <a:r>
              <a:rPr lang="en-US" dirty="0">
                <a:hlinkClick r:id="rId4"/>
              </a:rPr>
              <a:t>John.Bley@complianceservicesgroup.com</a:t>
            </a:r>
            <a:br>
              <a:rPr lang="en-US" dirty="0"/>
            </a:br>
            <a:r>
              <a:rPr lang="en-US" dirty="0"/>
              <a:t>                 ph. 360.402.1077</a:t>
            </a:r>
            <a:br>
              <a:rPr lang="en-US" dirty="0"/>
            </a:br>
            <a:endParaRPr lang="en-US" dirty="0"/>
          </a:p>
        </p:txBody>
      </p:sp>
    </p:spTree>
    <p:extLst>
      <p:ext uri="{BB962C8B-B14F-4D97-AF65-F5344CB8AC3E}">
        <p14:creationId xmlns:p14="http://schemas.microsoft.com/office/powerpoint/2010/main" val="2810162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3460C-EDED-A283-F044-26094281E686}"/>
              </a:ext>
            </a:extLst>
          </p:cNvPr>
          <p:cNvSpPr>
            <a:spLocks noGrp="1"/>
          </p:cNvSpPr>
          <p:nvPr>
            <p:ph type="title"/>
          </p:nvPr>
        </p:nvSpPr>
        <p:spPr/>
        <p:txBody>
          <a:bodyPr/>
          <a:lstStyle/>
          <a:p>
            <a:r>
              <a:rPr lang="en-US" dirty="0"/>
              <a:t>Emerging trends up for discussion</a:t>
            </a:r>
          </a:p>
        </p:txBody>
      </p:sp>
      <p:sp>
        <p:nvSpPr>
          <p:cNvPr id="3" name="Content Placeholder 2">
            <a:extLst>
              <a:ext uri="{FF2B5EF4-FFF2-40B4-BE49-F238E27FC236}">
                <a16:creationId xmlns:a16="http://schemas.microsoft.com/office/drawing/2014/main" id="{0F177005-F132-F83A-0EC0-A68CBC8C13DE}"/>
              </a:ext>
            </a:extLst>
          </p:cNvPr>
          <p:cNvSpPr>
            <a:spLocks noGrp="1"/>
          </p:cNvSpPr>
          <p:nvPr>
            <p:ph idx="1"/>
          </p:nvPr>
        </p:nvSpPr>
        <p:spPr/>
        <p:txBody>
          <a:bodyPr/>
          <a:lstStyle/>
          <a:p>
            <a:r>
              <a:rPr lang="en-US" sz="2800" dirty="0"/>
              <a:t>The CFPB as Super Legislature</a:t>
            </a:r>
          </a:p>
          <a:p>
            <a:r>
              <a:rPr lang="en-US" sz="2800" dirty="0"/>
              <a:t>Cyber Attacks, Check Fraud/Payments Fraud and Malicious Account Takeover Schemes</a:t>
            </a:r>
          </a:p>
          <a:p>
            <a:r>
              <a:rPr lang="en-US" sz="2800" dirty="0"/>
              <a:t>Junk Fees</a:t>
            </a:r>
          </a:p>
          <a:p>
            <a:r>
              <a:rPr lang="en-US" sz="2800" dirty="0"/>
              <a:t>BNPL Programs</a:t>
            </a:r>
          </a:p>
          <a:p>
            <a:r>
              <a:rPr lang="en-US" sz="2800" dirty="0"/>
              <a:t>Fintech Partners and Third-Party Risk Issues</a:t>
            </a:r>
          </a:p>
          <a:p>
            <a:endParaRPr lang="en-US" dirty="0"/>
          </a:p>
        </p:txBody>
      </p:sp>
    </p:spTree>
    <p:extLst>
      <p:ext uri="{BB962C8B-B14F-4D97-AF65-F5344CB8AC3E}">
        <p14:creationId xmlns:p14="http://schemas.microsoft.com/office/powerpoint/2010/main" val="3116208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E3DC9C-FFA3-C367-BAE0-A0CE3771525A}"/>
              </a:ext>
            </a:extLst>
          </p:cNvPr>
          <p:cNvSpPr>
            <a:spLocks noGrp="1"/>
          </p:cNvSpPr>
          <p:nvPr>
            <p:ph idx="1"/>
          </p:nvPr>
        </p:nvSpPr>
        <p:spPr>
          <a:xfrm>
            <a:off x="788430" y="1488613"/>
            <a:ext cx="8596668" cy="2579185"/>
          </a:xfrm>
        </p:spPr>
        <p:txBody>
          <a:bodyPr>
            <a:normAutofit/>
          </a:bodyPr>
          <a:lstStyle/>
          <a:p>
            <a:pPr algn="ctr"/>
            <a:r>
              <a:rPr lang="en-US" sz="6000" dirty="0"/>
              <a:t>The CFPB as Super Legislature </a:t>
            </a:r>
          </a:p>
        </p:txBody>
      </p:sp>
    </p:spTree>
    <p:extLst>
      <p:ext uri="{BB962C8B-B14F-4D97-AF65-F5344CB8AC3E}">
        <p14:creationId xmlns:p14="http://schemas.microsoft.com/office/powerpoint/2010/main" val="3183475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9F41F3-C2DF-D6A3-0D41-9C1EC8435333}"/>
              </a:ext>
            </a:extLst>
          </p:cNvPr>
          <p:cNvSpPr>
            <a:spLocks noGrp="1"/>
          </p:cNvSpPr>
          <p:nvPr>
            <p:ph idx="1"/>
          </p:nvPr>
        </p:nvSpPr>
        <p:spPr>
          <a:xfrm>
            <a:off x="860214" y="2546647"/>
            <a:ext cx="8596668" cy="3744425"/>
          </a:xfrm>
        </p:spPr>
        <p:txBody>
          <a:bodyPr>
            <a:normAutofit/>
          </a:bodyPr>
          <a:lstStyle/>
          <a:p>
            <a:pPr marL="0" indent="0" algn="ctr">
              <a:buNone/>
            </a:pPr>
            <a:r>
              <a:rPr lang="en-US" sz="7200" b="1" dirty="0">
                <a:latin typeface="Calibri" panose="020F0502020204030204" pitchFamily="34" charset="0"/>
                <a:cs typeface="Calibri" panose="020F0502020204030204" pitchFamily="34" charset="0"/>
              </a:rPr>
              <a:t>Administrative Legislative Process</a:t>
            </a:r>
          </a:p>
        </p:txBody>
      </p:sp>
    </p:spTree>
    <p:extLst>
      <p:ext uri="{BB962C8B-B14F-4D97-AF65-F5344CB8AC3E}">
        <p14:creationId xmlns:p14="http://schemas.microsoft.com/office/powerpoint/2010/main" val="1899361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42250-ACE9-9AD6-B832-455416B00C2C}"/>
              </a:ext>
            </a:extLst>
          </p:cNvPr>
          <p:cNvSpPr>
            <a:spLocks noGrp="1"/>
          </p:cNvSpPr>
          <p:nvPr>
            <p:ph type="title"/>
          </p:nvPr>
        </p:nvSpPr>
        <p:spPr/>
        <p:txBody>
          <a:bodyPr>
            <a:normAutofit/>
          </a:bodyPr>
          <a:lstStyle/>
          <a:p>
            <a:pPr algn="ctr"/>
            <a:r>
              <a:rPr lang="en-US" sz="4800" dirty="0">
                <a:latin typeface="Calibri" panose="020F0502020204030204" pitchFamily="34" charset="0"/>
                <a:cs typeface="Calibri" panose="020F0502020204030204" pitchFamily="34" charset="0"/>
              </a:rPr>
              <a:t>Administrative Legislative Process</a:t>
            </a:r>
          </a:p>
        </p:txBody>
      </p:sp>
      <p:sp>
        <p:nvSpPr>
          <p:cNvPr id="3" name="Content Placeholder 2">
            <a:extLst>
              <a:ext uri="{FF2B5EF4-FFF2-40B4-BE49-F238E27FC236}">
                <a16:creationId xmlns:a16="http://schemas.microsoft.com/office/drawing/2014/main" id="{748F9BEF-5704-2855-DE61-CAEAF24A0CAB}"/>
              </a:ext>
            </a:extLst>
          </p:cNvPr>
          <p:cNvSpPr>
            <a:spLocks noGrp="1"/>
          </p:cNvSpPr>
          <p:nvPr>
            <p:ph idx="1"/>
          </p:nvPr>
        </p:nvSpPr>
        <p:spPr/>
        <p:txBody>
          <a:bodyPr>
            <a:noAutofit/>
          </a:bodyPr>
          <a:lstStyle/>
          <a:p>
            <a:pPr marL="0" indent="0" algn="ctr">
              <a:buNone/>
            </a:pPr>
            <a:r>
              <a:rPr lang="en-US" sz="3200" b="1" dirty="0">
                <a:latin typeface="Calibri" panose="020F0502020204030204" pitchFamily="34" charset="0"/>
                <a:cs typeface="Calibri" panose="020F0502020204030204" pitchFamily="34" charset="0"/>
              </a:rPr>
              <a:t>Legislative Rules</a:t>
            </a:r>
          </a:p>
          <a:p>
            <a:pPr marL="0" indent="0">
              <a:spcBef>
                <a:spcPts val="0"/>
              </a:spcBef>
              <a:buNone/>
            </a:pPr>
            <a:endParaRPr lang="en-US" sz="2000" dirty="0">
              <a:latin typeface="Calibri" panose="020F0502020204030204" pitchFamily="34" charset="0"/>
              <a:cs typeface="Calibri" panose="020F0502020204030204" pitchFamily="34" charset="0"/>
            </a:endParaRPr>
          </a:p>
          <a:p>
            <a:pPr marL="0" indent="0">
              <a:spcBef>
                <a:spcPts val="0"/>
              </a:spcBef>
              <a:buNone/>
            </a:pPr>
            <a:r>
              <a:rPr lang="en-US" sz="2000" dirty="0">
                <a:latin typeface="Calibri" panose="020F0502020204030204" pitchFamily="34" charset="0"/>
                <a:cs typeface="Calibri" panose="020F0502020204030204" pitchFamily="34" charset="0"/>
              </a:rPr>
              <a:t>A legislative rule, like a statute, is said to bind the public and have the “force of law.” </a:t>
            </a:r>
          </a:p>
          <a:p>
            <a:pPr marL="0" indent="0">
              <a:spcBef>
                <a:spcPts val="0"/>
              </a:spcBef>
              <a:buNone/>
            </a:pPr>
            <a:endParaRPr lang="en-US" sz="2000" dirty="0">
              <a:latin typeface="Calibri" panose="020F0502020204030204" pitchFamily="34" charset="0"/>
              <a:cs typeface="Calibri" panose="020F0502020204030204" pitchFamily="34" charset="0"/>
            </a:endParaRPr>
          </a:p>
          <a:p>
            <a:pPr marL="0" indent="0">
              <a:spcBef>
                <a:spcPts val="0"/>
              </a:spcBef>
              <a:buNone/>
            </a:pPr>
            <a:r>
              <a:rPr lang="en-US" sz="2000" dirty="0">
                <a:latin typeface="Calibri" panose="020F0502020204030204" pitchFamily="34" charset="0"/>
                <a:cs typeface="Calibri" panose="020F0502020204030204" pitchFamily="34" charset="0"/>
              </a:rPr>
              <a:t>Under the APA (Administrative Procedures Act), a legislative rule generally cannot be issued without notice and comment, a lengthy process in which an agency publishes a proposed rule and gives the public a chance to comment on it. </a:t>
            </a:r>
          </a:p>
          <a:p>
            <a:pPr marL="0" indent="0">
              <a:spcBef>
                <a:spcPts val="0"/>
              </a:spcBef>
              <a:buNone/>
            </a:pPr>
            <a:endParaRPr lang="en-US" sz="2000" dirty="0">
              <a:latin typeface="Calibri" panose="020F0502020204030204" pitchFamily="34" charset="0"/>
              <a:cs typeface="Calibri" panose="020F0502020204030204" pitchFamily="34" charset="0"/>
            </a:endParaRPr>
          </a:p>
          <a:p>
            <a:pPr marL="0" indent="0">
              <a:spcBef>
                <a:spcPts val="0"/>
              </a:spcBef>
              <a:buNone/>
            </a:pPr>
            <a:r>
              <a:rPr lang="en-US" sz="2000" dirty="0">
                <a:latin typeface="Calibri" panose="020F0502020204030204" pitchFamily="34" charset="0"/>
                <a:cs typeface="Calibri" panose="020F0502020204030204" pitchFamily="34" charset="0"/>
              </a:rPr>
              <a:t>The agency must give serious consideration to the comments before the rule may be finalized. Public comments sometimes significantly affect the content of legislative rules.</a:t>
            </a:r>
          </a:p>
          <a:p>
            <a:pPr marL="0" indent="0">
              <a:buNone/>
            </a:pP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69706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42250-ACE9-9AD6-B832-455416B00C2C}"/>
              </a:ext>
            </a:extLst>
          </p:cNvPr>
          <p:cNvSpPr>
            <a:spLocks noGrp="1"/>
          </p:cNvSpPr>
          <p:nvPr>
            <p:ph type="title"/>
          </p:nvPr>
        </p:nvSpPr>
        <p:spPr/>
        <p:txBody>
          <a:bodyPr>
            <a:normAutofit/>
          </a:bodyPr>
          <a:lstStyle/>
          <a:p>
            <a:pPr algn="ctr"/>
            <a:r>
              <a:rPr kumimoji="0" lang="en-US" sz="4800" b="0" i="0" u="none" strike="noStrike" kern="1200" cap="none" spc="0" normalizeH="0" baseline="0" noProof="0" dirty="0">
                <a:ln>
                  <a:noFill/>
                </a:ln>
                <a:solidFill>
                  <a:srgbClr val="5FCBEF"/>
                </a:solidFill>
                <a:effectLst/>
                <a:uLnTx/>
                <a:uFillTx/>
                <a:latin typeface="Calibri" panose="020F0502020204030204" pitchFamily="34" charset="0"/>
                <a:ea typeface="+mj-ea"/>
                <a:cs typeface="Calibri" panose="020F0502020204030204" pitchFamily="34" charset="0"/>
              </a:rPr>
              <a:t>Administrative Legislative Process</a:t>
            </a:r>
            <a:endParaRPr lang="en-US" sz="54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748F9BEF-5704-2855-DE61-CAEAF24A0CAB}"/>
              </a:ext>
            </a:extLst>
          </p:cNvPr>
          <p:cNvSpPr>
            <a:spLocks noGrp="1"/>
          </p:cNvSpPr>
          <p:nvPr>
            <p:ph idx="1"/>
          </p:nvPr>
        </p:nvSpPr>
        <p:spPr/>
        <p:txBody>
          <a:bodyPr>
            <a:noAutofit/>
          </a:bodyPr>
          <a:lstStyle/>
          <a:p>
            <a:pPr marL="0" indent="0" algn="ctr">
              <a:buNone/>
            </a:pPr>
            <a:r>
              <a:rPr lang="en-US" sz="3200" b="1" dirty="0">
                <a:latin typeface="Calibri" panose="020F0502020204030204" pitchFamily="34" charset="0"/>
                <a:cs typeface="Calibri" panose="020F0502020204030204" pitchFamily="34" charset="0"/>
              </a:rPr>
              <a:t>Interpretive Rules</a:t>
            </a:r>
          </a:p>
          <a:p>
            <a:pPr marL="0" indent="0">
              <a:spcBef>
                <a:spcPts val="0"/>
              </a:spcBef>
              <a:buNone/>
            </a:pPr>
            <a:endParaRPr lang="en-US" sz="2200" dirty="0">
              <a:latin typeface="Calibri" panose="020F0502020204030204" pitchFamily="34" charset="0"/>
              <a:cs typeface="Calibri" panose="020F0502020204030204" pitchFamily="34" charset="0"/>
            </a:endParaRPr>
          </a:p>
          <a:p>
            <a:pPr marL="0" indent="0">
              <a:spcBef>
                <a:spcPts val="0"/>
              </a:spcBef>
              <a:buNone/>
            </a:pPr>
            <a:r>
              <a:rPr lang="en-US" sz="2200" dirty="0">
                <a:latin typeface="Calibri" panose="020F0502020204030204" pitchFamily="34" charset="0"/>
                <a:cs typeface="Calibri" panose="020F0502020204030204" pitchFamily="34" charset="0"/>
              </a:rPr>
              <a:t>An interpretive rule is said only to advise the public of an agency’s view of what a law or regulation means.</a:t>
            </a:r>
          </a:p>
          <a:p>
            <a:pPr marL="0" indent="0">
              <a:spcBef>
                <a:spcPts val="0"/>
              </a:spcBef>
              <a:buNone/>
            </a:pPr>
            <a:endParaRPr lang="en-US" sz="2200" dirty="0">
              <a:latin typeface="Calibri" panose="020F0502020204030204" pitchFamily="34" charset="0"/>
              <a:cs typeface="Calibri" panose="020F0502020204030204" pitchFamily="34" charset="0"/>
            </a:endParaRPr>
          </a:p>
          <a:p>
            <a:pPr marL="0" indent="0">
              <a:spcBef>
                <a:spcPts val="0"/>
              </a:spcBef>
              <a:buNone/>
            </a:pPr>
            <a:r>
              <a:rPr lang="en-US" sz="2200" dirty="0">
                <a:latin typeface="Calibri" panose="020F0502020204030204" pitchFamily="34" charset="0"/>
                <a:cs typeface="Calibri" panose="020F0502020204030204" pitchFamily="34" charset="0"/>
              </a:rPr>
              <a:t>Supposedly, an interpretive rule does not bind the public or have the force of law. Interpretive rules come in many forms, such as guidance documents, agency manuals, and interpretive bulletins. </a:t>
            </a:r>
          </a:p>
          <a:p>
            <a:pPr marL="0" indent="0">
              <a:spcBef>
                <a:spcPts val="0"/>
              </a:spcBef>
              <a:buNone/>
            </a:pPr>
            <a:endParaRPr lang="en-US" sz="2200" dirty="0">
              <a:latin typeface="Calibri" panose="020F0502020204030204" pitchFamily="34" charset="0"/>
              <a:cs typeface="Calibri" panose="020F0502020204030204" pitchFamily="34" charset="0"/>
            </a:endParaRPr>
          </a:p>
          <a:p>
            <a:pPr marL="0" indent="0">
              <a:spcBef>
                <a:spcPts val="0"/>
              </a:spcBef>
              <a:buNone/>
            </a:pPr>
            <a:r>
              <a:rPr lang="en-US" sz="2200" dirty="0">
                <a:latin typeface="Calibri" panose="020F0502020204030204" pitchFamily="34" charset="0"/>
                <a:cs typeface="Calibri" panose="020F0502020204030204" pitchFamily="34" charset="0"/>
              </a:rPr>
              <a:t>The APA expressly provides that an interpretive rule need not go through notice and comment. </a:t>
            </a:r>
          </a:p>
          <a:p>
            <a:pPr marL="0" indent="0">
              <a:buNone/>
            </a:pP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33722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42250-ACE9-9AD6-B832-455416B00C2C}"/>
              </a:ext>
            </a:extLst>
          </p:cNvPr>
          <p:cNvSpPr>
            <a:spLocks noGrp="1"/>
          </p:cNvSpPr>
          <p:nvPr>
            <p:ph type="title"/>
          </p:nvPr>
        </p:nvSpPr>
        <p:spPr/>
        <p:txBody>
          <a:bodyPr>
            <a:normAutofit/>
          </a:bodyPr>
          <a:lstStyle/>
          <a:p>
            <a:pPr algn="ctr"/>
            <a:r>
              <a:rPr kumimoji="0" lang="en-US" sz="4800" b="0" i="0" u="none" strike="noStrike" kern="1200" cap="none" spc="0" normalizeH="0" baseline="0" noProof="0" dirty="0">
                <a:ln>
                  <a:noFill/>
                </a:ln>
                <a:solidFill>
                  <a:srgbClr val="5FCBEF"/>
                </a:solidFill>
                <a:effectLst/>
                <a:uLnTx/>
                <a:uFillTx/>
                <a:latin typeface="Calibri" panose="020F0502020204030204" pitchFamily="34" charset="0"/>
                <a:ea typeface="+mj-ea"/>
                <a:cs typeface="Calibri" panose="020F0502020204030204" pitchFamily="34" charset="0"/>
              </a:rPr>
              <a:t>Administrative Legislative Process</a:t>
            </a:r>
            <a:endParaRPr lang="en-US" sz="54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748F9BEF-5704-2855-DE61-CAEAF24A0CAB}"/>
              </a:ext>
            </a:extLst>
          </p:cNvPr>
          <p:cNvSpPr>
            <a:spLocks noGrp="1"/>
          </p:cNvSpPr>
          <p:nvPr>
            <p:ph idx="1"/>
          </p:nvPr>
        </p:nvSpPr>
        <p:spPr/>
        <p:txBody>
          <a:bodyPr>
            <a:noAutofit/>
          </a:bodyPr>
          <a:lstStyle/>
          <a:p>
            <a:pPr marL="0" indent="0" algn="ctr">
              <a:buNone/>
            </a:pPr>
            <a:r>
              <a:rPr lang="en-US" sz="3200" b="1" dirty="0">
                <a:latin typeface="Calibri" panose="020F0502020204030204" pitchFamily="34" charset="0"/>
                <a:cs typeface="Calibri" panose="020F0502020204030204" pitchFamily="34" charset="0"/>
              </a:rPr>
              <a:t>Advisory Opinion Letters</a:t>
            </a:r>
          </a:p>
          <a:p>
            <a:pPr marL="0" indent="0">
              <a:spcBef>
                <a:spcPts val="0"/>
              </a:spcBef>
              <a:buNone/>
            </a:pPr>
            <a:endParaRPr lang="en-US" sz="2000" dirty="0">
              <a:latin typeface="Calibri" panose="020F0502020204030204" pitchFamily="34" charset="0"/>
              <a:cs typeface="Calibri" panose="020F0502020204030204" pitchFamily="34" charset="0"/>
            </a:endParaRPr>
          </a:p>
          <a:p>
            <a:pPr marL="0" indent="0">
              <a:spcBef>
                <a:spcPts val="0"/>
              </a:spcBef>
              <a:buNone/>
            </a:pPr>
            <a:r>
              <a:rPr lang="en-US" sz="2000" dirty="0">
                <a:latin typeface="Calibri" panose="020F0502020204030204" pitchFamily="34" charset="0"/>
                <a:cs typeface="Calibri" panose="020F0502020204030204" pitchFamily="34" charset="0"/>
              </a:rPr>
              <a:t>“The Bureau’s Advisory Opinion program provides written guidance to assist regulated entities to better understand their legal and regulatory obligations through advisory opinions.”</a:t>
            </a:r>
          </a:p>
          <a:p>
            <a:pPr marL="0" indent="0">
              <a:spcBef>
                <a:spcPts val="0"/>
              </a:spcBef>
              <a:buNone/>
            </a:pPr>
            <a:endParaRPr lang="en-US" sz="2000" dirty="0">
              <a:latin typeface="Calibri" panose="020F0502020204030204" pitchFamily="34" charset="0"/>
              <a:cs typeface="Calibri" panose="020F0502020204030204" pitchFamily="34" charset="0"/>
            </a:endParaRPr>
          </a:p>
          <a:p>
            <a:pPr marL="0" indent="0">
              <a:spcBef>
                <a:spcPts val="0"/>
              </a:spcBef>
              <a:buNone/>
            </a:pPr>
            <a:r>
              <a:rPr lang="en-US" sz="2000" dirty="0">
                <a:latin typeface="Calibri" panose="020F0502020204030204" pitchFamily="34" charset="0"/>
                <a:cs typeface="Calibri" panose="020F0502020204030204" pitchFamily="34" charset="0"/>
              </a:rPr>
              <a:t>“The Advisory Opinion program provides a mechanism through which the Bureau can carry out its statutory purposes and objectives by better enabling compliance.”</a:t>
            </a:r>
          </a:p>
        </p:txBody>
      </p:sp>
    </p:spTree>
    <p:extLst>
      <p:ext uri="{BB962C8B-B14F-4D97-AF65-F5344CB8AC3E}">
        <p14:creationId xmlns:p14="http://schemas.microsoft.com/office/powerpoint/2010/main" val="2719617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42250-ACE9-9AD6-B832-455416B00C2C}"/>
              </a:ext>
            </a:extLst>
          </p:cNvPr>
          <p:cNvSpPr>
            <a:spLocks noGrp="1"/>
          </p:cNvSpPr>
          <p:nvPr>
            <p:ph type="title"/>
          </p:nvPr>
        </p:nvSpPr>
        <p:spPr/>
        <p:txBody>
          <a:bodyPr>
            <a:normAutofit/>
          </a:bodyPr>
          <a:lstStyle/>
          <a:p>
            <a:pPr algn="ctr"/>
            <a:r>
              <a:rPr lang="en-US" sz="5400" dirty="0">
                <a:latin typeface="Calibri" panose="020F0502020204030204" pitchFamily="34" charset="0"/>
                <a:cs typeface="Calibri" panose="020F0502020204030204" pitchFamily="34" charset="0"/>
              </a:rPr>
              <a:t>Legislative Process</a:t>
            </a:r>
          </a:p>
        </p:txBody>
      </p:sp>
      <p:sp>
        <p:nvSpPr>
          <p:cNvPr id="3" name="Content Placeholder 2">
            <a:extLst>
              <a:ext uri="{FF2B5EF4-FFF2-40B4-BE49-F238E27FC236}">
                <a16:creationId xmlns:a16="http://schemas.microsoft.com/office/drawing/2014/main" id="{748F9BEF-5704-2855-DE61-CAEAF24A0CAB}"/>
              </a:ext>
            </a:extLst>
          </p:cNvPr>
          <p:cNvSpPr>
            <a:spLocks noGrp="1"/>
          </p:cNvSpPr>
          <p:nvPr>
            <p:ph idx="1"/>
          </p:nvPr>
        </p:nvSpPr>
        <p:spPr/>
        <p:txBody>
          <a:bodyPr>
            <a:noAutofit/>
          </a:bodyPr>
          <a:lstStyle/>
          <a:p>
            <a:pPr marL="0" indent="0" algn="ctr">
              <a:buNone/>
            </a:pPr>
            <a:r>
              <a:rPr lang="en-US" sz="3200" b="1" dirty="0">
                <a:latin typeface="Calibri" panose="020F0502020204030204" pitchFamily="34" charset="0"/>
                <a:cs typeface="Calibri" panose="020F0502020204030204" pitchFamily="34" charset="0"/>
              </a:rPr>
              <a:t>Advisory Opinion Letters</a:t>
            </a:r>
          </a:p>
          <a:p>
            <a:pPr marL="0" indent="0" algn="l">
              <a:buNone/>
            </a:pPr>
            <a:endParaRPr lang="en-US" sz="2000" b="0" i="0" u="none" strike="noStrike" dirty="0">
              <a:solidFill>
                <a:srgbClr val="101820"/>
              </a:solidFill>
              <a:effectLst/>
              <a:latin typeface="Calibri" panose="020F0502020204030204" pitchFamily="34" charset="0"/>
              <a:cs typeface="Calibri" panose="020F0502020204030204" pitchFamily="34" charset="0"/>
              <a:hlinkClick r:id="rId2"/>
            </a:endParaRPr>
          </a:p>
          <a:p>
            <a:pPr marL="0" indent="0" algn="l">
              <a:buNone/>
            </a:pPr>
            <a:r>
              <a:rPr lang="en-US" sz="2000" b="0" i="0" u="none" strike="noStrike" dirty="0">
                <a:solidFill>
                  <a:srgbClr val="101820"/>
                </a:solidFill>
                <a:effectLst/>
                <a:latin typeface="Calibri" panose="020F0502020204030204" pitchFamily="34" charset="0"/>
                <a:cs typeface="Calibri" panose="020F0502020204030204" pitchFamily="34" charset="0"/>
                <a:hlinkClick r:id="rId2"/>
              </a:rPr>
              <a:t>Truth in Lending (Regulation Z); Consumer Protections for Home Sales Financed Under Contracts for Deed </a:t>
            </a:r>
            <a:r>
              <a:rPr lang="en-US" sz="2000" b="0" i="0" dirty="0">
                <a:solidFill>
                  <a:srgbClr val="101820"/>
                </a:solidFill>
                <a:effectLst/>
                <a:latin typeface="Calibri" panose="020F0502020204030204" pitchFamily="34" charset="0"/>
                <a:cs typeface="Calibri" panose="020F0502020204030204" pitchFamily="34" charset="0"/>
              </a:rPr>
              <a:t> – August 13, 2024</a:t>
            </a:r>
          </a:p>
          <a:p>
            <a:pPr marL="0" indent="0" algn="l">
              <a:buNone/>
            </a:pPr>
            <a:r>
              <a:rPr lang="en-US" sz="2000" b="0" i="0" u="none" strike="noStrike" dirty="0">
                <a:solidFill>
                  <a:srgbClr val="101820"/>
                </a:solidFill>
                <a:effectLst/>
                <a:latin typeface="Calibri" panose="020F0502020204030204" pitchFamily="34" charset="0"/>
                <a:cs typeface="Calibri" panose="020F0502020204030204" pitchFamily="34" charset="0"/>
                <a:hlinkClick r:id="rId3"/>
              </a:rPr>
              <a:t>Fair Credit Reporting; Background Screening </a:t>
            </a:r>
            <a:r>
              <a:rPr lang="en-US" sz="2000" b="0" i="0" dirty="0">
                <a:solidFill>
                  <a:srgbClr val="101820"/>
                </a:solidFill>
                <a:effectLst/>
                <a:latin typeface="Calibri" panose="020F0502020204030204" pitchFamily="34" charset="0"/>
                <a:cs typeface="Calibri" panose="020F0502020204030204" pitchFamily="34" charset="0"/>
              </a:rPr>
              <a:t> – January 11, 2024</a:t>
            </a:r>
          </a:p>
          <a:p>
            <a:pPr marL="0" indent="0" algn="l">
              <a:buNone/>
            </a:pPr>
            <a:r>
              <a:rPr lang="en-US" sz="2000" b="0" i="0" u="none" strike="noStrike" dirty="0">
                <a:solidFill>
                  <a:srgbClr val="101820"/>
                </a:solidFill>
                <a:effectLst/>
                <a:latin typeface="Calibri" panose="020F0502020204030204" pitchFamily="34" charset="0"/>
                <a:cs typeface="Calibri" panose="020F0502020204030204" pitchFamily="34" charset="0"/>
                <a:hlinkClick r:id="rId4"/>
              </a:rPr>
              <a:t>Fair Credit Reporting; File Disclosure </a:t>
            </a:r>
            <a:r>
              <a:rPr lang="en-US" sz="2000" b="0" i="0" dirty="0">
                <a:solidFill>
                  <a:srgbClr val="101820"/>
                </a:solidFill>
                <a:effectLst/>
                <a:latin typeface="Calibri" panose="020F0502020204030204" pitchFamily="34" charset="0"/>
                <a:cs typeface="Calibri" panose="020F0502020204030204" pitchFamily="34" charset="0"/>
              </a:rPr>
              <a:t> – January 11, 2024</a:t>
            </a:r>
          </a:p>
          <a:p>
            <a:pPr marL="0" indent="0" algn="l">
              <a:buNone/>
            </a:pPr>
            <a:r>
              <a:rPr lang="en-US" sz="2000" b="0" i="0" u="none" strike="noStrike" dirty="0">
                <a:solidFill>
                  <a:srgbClr val="101820"/>
                </a:solidFill>
                <a:effectLst/>
                <a:latin typeface="Calibri" panose="020F0502020204030204" pitchFamily="34" charset="0"/>
                <a:cs typeface="Calibri" panose="020F0502020204030204" pitchFamily="34" charset="0"/>
                <a:hlinkClick r:id="rId5"/>
              </a:rPr>
              <a:t>Consumer Information Requests to Large Banks and Credit Unions </a:t>
            </a:r>
            <a:r>
              <a:rPr lang="en-US" sz="2000" b="0" i="0" dirty="0">
                <a:solidFill>
                  <a:srgbClr val="101820"/>
                </a:solidFill>
                <a:effectLst/>
                <a:latin typeface="Calibri" panose="020F0502020204030204" pitchFamily="34" charset="0"/>
                <a:cs typeface="Calibri" panose="020F0502020204030204" pitchFamily="34" charset="0"/>
              </a:rPr>
              <a:t> – October 11, 2023</a:t>
            </a:r>
          </a:p>
          <a:p>
            <a:pPr marL="0" indent="0">
              <a:spcBef>
                <a:spcPts val="0"/>
              </a:spcBef>
              <a:buNone/>
            </a:pPr>
            <a:endParaRPr lang="en-US" sz="1400" dirty="0">
              <a:latin typeface="Calibri" panose="020F0502020204030204" pitchFamily="34" charset="0"/>
              <a:cs typeface="Calibri" panose="020F0502020204030204" pitchFamily="34" charset="0"/>
            </a:endParaRPr>
          </a:p>
          <a:p>
            <a:pPr marL="0" indent="0">
              <a:spcBef>
                <a:spcPts val="0"/>
              </a:spcBef>
              <a:buNone/>
            </a:pPr>
            <a:r>
              <a:rPr lang="en-US" sz="1400" dirty="0">
                <a:latin typeface="Calibri" panose="020F0502020204030204" pitchFamily="34" charset="0"/>
                <a:cs typeface="Calibri" panose="020F0502020204030204" pitchFamily="34" charset="0"/>
              </a:rPr>
              <a:t>https://www.consumerfinance.gov/compliance/advisory-opinion-program/</a:t>
            </a:r>
          </a:p>
        </p:txBody>
      </p:sp>
    </p:spTree>
    <p:extLst>
      <p:ext uri="{BB962C8B-B14F-4D97-AF65-F5344CB8AC3E}">
        <p14:creationId xmlns:p14="http://schemas.microsoft.com/office/powerpoint/2010/main" val="190811292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otalTime>838</TotalTime>
  <Words>1801</Words>
  <Application>Microsoft Office PowerPoint</Application>
  <PresentationFormat>Widescreen</PresentationFormat>
  <Paragraphs>115</Paragraphs>
  <Slides>28</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28</vt:i4>
      </vt:variant>
    </vt:vector>
  </HeadingPairs>
  <TitlesOfParts>
    <vt:vector size="40" baseType="lpstr">
      <vt:lpstr>Aptos</vt:lpstr>
      <vt:lpstr>Arial</vt:lpstr>
      <vt:lpstr>Avenir Next</vt:lpstr>
      <vt:lpstr>Calibri</vt:lpstr>
      <vt:lpstr>FreightText Pro</vt:lpstr>
      <vt:lpstr>Open Sans</vt:lpstr>
      <vt:lpstr>proxima-nova</vt:lpstr>
      <vt:lpstr>Roboto</vt:lpstr>
      <vt:lpstr>Trebuchet MS</vt:lpstr>
      <vt:lpstr>Wingdings</vt:lpstr>
      <vt:lpstr>Wingdings 3</vt:lpstr>
      <vt:lpstr>Facet</vt:lpstr>
      <vt:lpstr>Emerging Risks Across Credit Unions and New Regulation Updates</vt:lpstr>
      <vt:lpstr>PowerPoint Presentation</vt:lpstr>
      <vt:lpstr>Emerging trends up for discussion</vt:lpstr>
      <vt:lpstr>PowerPoint Presentation</vt:lpstr>
      <vt:lpstr>PowerPoint Presentation</vt:lpstr>
      <vt:lpstr>Administrative Legislative Process</vt:lpstr>
      <vt:lpstr>Administrative Legislative Process</vt:lpstr>
      <vt:lpstr>Administrative Legislative Process</vt:lpstr>
      <vt:lpstr>Legislative Process</vt:lpstr>
      <vt:lpstr>The takeaways?</vt:lpstr>
      <vt:lpstr>PowerPoint Presentation</vt:lpstr>
      <vt:lpstr>Under the Magnifying Glass America’s Credit Unions/September 19, 2024 </vt:lpstr>
      <vt:lpstr>Account Takeover</vt:lpstr>
      <vt:lpstr>PowerPoint Presentation</vt:lpstr>
      <vt:lpstr>PowerPoint Presentation</vt:lpstr>
      <vt:lpstr>PowerPoint Presentation</vt:lpstr>
      <vt:lpstr>PowerPoint Presentation</vt:lpstr>
      <vt:lpstr>PowerPoint Presentation</vt:lpstr>
      <vt:lpstr>BNPL Programs </vt:lpstr>
      <vt:lpstr>BNPL Programs </vt:lpstr>
      <vt:lpstr>Who is providing this service now?</vt:lpstr>
      <vt:lpstr>Fintechs</vt:lpstr>
      <vt:lpstr>Fintechs – Managing third-party risk</vt:lpstr>
      <vt:lpstr>And if you haven’t had enough…  </vt:lpstr>
      <vt:lpstr>NCUA Agency Rule List – Spring 2024</vt:lpstr>
      <vt:lpstr>CFPB Agency Rule List – Spring 2024</vt:lpstr>
      <vt:lpstr>FinCEN Rule List – Spring 2024</vt:lpstr>
      <vt:lpstr>John.Bley@complianceservicesgroup.com                  ph. 360.402.1077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Compliance Hot Topics</dc:title>
  <dc:creator>Sarah Young</dc:creator>
  <cp:lastModifiedBy>John Bley</cp:lastModifiedBy>
  <cp:revision>18</cp:revision>
  <dcterms:created xsi:type="dcterms:W3CDTF">2019-06-19T21:04:30Z</dcterms:created>
  <dcterms:modified xsi:type="dcterms:W3CDTF">2024-09-27T18:03:23Z</dcterms:modified>
</cp:coreProperties>
</file>